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4"/>
  </p:notesMasterIdLst>
  <p:sldIdLst>
    <p:sldId id="290" r:id="rId2"/>
    <p:sldId id="281" r:id="rId3"/>
    <p:sldId id="437" r:id="rId4"/>
    <p:sldId id="421" r:id="rId5"/>
    <p:sldId id="374" r:id="rId6"/>
    <p:sldId id="429" r:id="rId7"/>
    <p:sldId id="296" r:id="rId8"/>
    <p:sldId id="356" r:id="rId9"/>
    <p:sldId id="349" r:id="rId10"/>
    <p:sldId id="322" r:id="rId11"/>
    <p:sldId id="289" r:id="rId12"/>
    <p:sldId id="274" r:id="rId13"/>
    <p:sldId id="280" r:id="rId14"/>
    <p:sldId id="326" r:id="rId15"/>
    <p:sldId id="282" r:id="rId16"/>
    <p:sldId id="283" r:id="rId17"/>
    <p:sldId id="284" r:id="rId18"/>
    <p:sldId id="401" r:id="rId19"/>
    <p:sldId id="345" r:id="rId20"/>
    <p:sldId id="403" r:id="rId21"/>
    <p:sldId id="348" r:id="rId22"/>
    <p:sldId id="392" r:id="rId23"/>
    <p:sldId id="428" r:id="rId24"/>
    <p:sldId id="434" r:id="rId25"/>
    <p:sldId id="381" r:id="rId26"/>
    <p:sldId id="377" r:id="rId27"/>
    <p:sldId id="430" r:id="rId28"/>
    <p:sldId id="372" r:id="rId29"/>
    <p:sldId id="373" r:id="rId30"/>
    <p:sldId id="375" r:id="rId31"/>
    <p:sldId id="385" r:id="rId32"/>
    <p:sldId id="384" r:id="rId33"/>
    <p:sldId id="386" r:id="rId34"/>
    <p:sldId id="387" r:id="rId35"/>
    <p:sldId id="383" r:id="rId36"/>
    <p:sldId id="382" r:id="rId37"/>
    <p:sldId id="388" r:id="rId38"/>
    <p:sldId id="389" r:id="rId39"/>
    <p:sldId id="398" r:id="rId40"/>
    <p:sldId id="399" r:id="rId41"/>
    <p:sldId id="400" r:id="rId42"/>
    <p:sldId id="419" r:id="rId43"/>
    <p:sldId id="393" r:id="rId44"/>
    <p:sldId id="415" r:id="rId45"/>
    <p:sldId id="416" r:id="rId46"/>
    <p:sldId id="417" r:id="rId47"/>
    <p:sldId id="418" r:id="rId48"/>
    <p:sldId id="380" r:id="rId49"/>
    <p:sldId id="394" r:id="rId50"/>
    <p:sldId id="427" r:id="rId51"/>
    <p:sldId id="420" r:id="rId52"/>
    <p:sldId id="402" r:id="rId53"/>
    <p:sldId id="423" r:id="rId54"/>
    <p:sldId id="424" r:id="rId55"/>
    <p:sldId id="426" r:id="rId56"/>
    <p:sldId id="436" r:id="rId57"/>
    <p:sldId id="425" r:id="rId58"/>
    <p:sldId id="397" r:id="rId59"/>
    <p:sldId id="432" r:id="rId60"/>
    <p:sldId id="324" r:id="rId61"/>
    <p:sldId id="265" r:id="rId62"/>
    <p:sldId id="267" r:id="rId63"/>
    <p:sldId id="270" r:id="rId64"/>
    <p:sldId id="395" r:id="rId65"/>
    <p:sldId id="433" r:id="rId66"/>
    <p:sldId id="435" r:id="rId67"/>
    <p:sldId id="330" r:id="rId68"/>
    <p:sldId id="370" r:id="rId69"/>
    <p:sldId id="406" r:id="rId70"/>
    <p:sldId id="360" r:id="rId71"/>
    <p:sldId id="361" r:id="rId72"/>
    <p:sldId id="410" r:id="rId73"/>
    <p:sldId id="411" r:id="rId74"/>
    <p:sldId id="412" r:id="rId75"/>
    <p:sldId id="413" r:id="rId76"/>
    <p:sldId id="414" r:id="rId77"/>
    <p:sldId id="391" r:id="rId78"/>
    <p:sldId id="422" r:id="rId79"/>
    <p:sldId id="368" r:id="rId80"/>
    <p:sldId id="366" r:id="rId81"/>
    <p:sldId id="357" r:id="rId82"/>
    <p:sldId id="358" r:id="rId8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80" autoAdjust="0"/>
    <p:restoredTop sz="94660"/>
  </p:normalViewPr>
  <p:slideViewPr>
    <p:cSldViewPr snapToGrid="0" snapToObjects="1">
      <p:cViewPr>
        <p:scale>
          <a:sx n="95" d="100"/>
          <a:sy n="95" d="100"/>
        </p:scale>
        <p:origin x="-1144" y="-20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notesMaster" Target="notesMasters/notesMaster1.xml"/><Relationship Id="rId85" Type="http://schemas.openxmlformats.org/officeDocument/2006/relationships/printerSettings" Target="printerSettings/printerSettings1.bin"/><Relationship Id="rId86" Type="http://schemas.openxmlformats.org/officeDocument/2006/relationships/presProps" Target="presProps.xml"/><Relationship Id="rId87" Type="http://schemas.openxmlformats.org/officeDocument/2006/relationships/viewProps" Target="viewProps.xml"/><Relationship Id="rId88" Type="http://schemas.openxmlformats.org/officeDocument/2006/relationships/theme" Target="theme/theme1.xml"/><Relationship Id="rId8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72E90A8-F99C-DD4B-A232-290D957DE434}" type="datetimeFigureOut">
              <a:rPr lang="en-US" smtClean="0"/>
              <a:t>20/04/2018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03259F-A26A-DE4F-AEC0-2C7CF7FD3DDD}" type="slidenum">
              <a:rPr lang="en-US" smtClean="0"/>
              <a:t>‹#›</a:t>
            </a:fld>
            <a:endParaRPr lang="en-US"/>
          </a:p>
        </p:txBody>
      </p:sp>
    </p:spTree>
    <p:extLst>
      <p:ext uri="{BB962C8B-B14F-4D97-AF65-F5344CB8AC3E}">
        <p14:creationId xmlns:p14="http://schemas.microsoft.com/office/powerpoint/2010/main" val="187291900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CA8193-9070-B443-B7AF-4CA15A47F68D}" type="slidenum">
              <a:rPr lang="en-US" smtClean="0"/>
              <a:t>1</a:t>
            </a:fld>
            <a:endParaRPr lang="en-US"/>
          </a:p>
        </p:txBody>
      </p:sp>
    </p:spTree>
    <p:extLst>
      <p:ext uri="{BB962C8B-B14F-4D97-AF65-F5344CB8AC3E}">
        <p14:creationId xmlns:p14="http://schemas.microsoft.com/office/powerpoint/2010/main" val="1275017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FBFA32-60A9-E14C-A920-B708B6A93A2D}" type="slidenum">
              <a:rPr lang="en-US" smtClean="0"/>
              <a:t>16</a:t>
            </a:fld>
            <a:endParaRPr lang="en-US"/>
          </a:p>
        </p:txBody>
      </p:sp>
    </p:spTree>
    <p:extLst>
      <p:ext uri="{BB962C8B-B14F-4D97-AF65-F5344CB8AC3E}">
        <p14:creationId xmlns:p14="http://schemas.microsoft.com/office/powerpoint/2010/main" val="4129953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03259F-A26A-DE4F-AEC0-2C7CF7FD3DDD}" type="slidenum">
              <a:rPr lang="en-US" smtClean="0"/>
              <a:t>17</a:t>
            </a:fld>
            <a:endParaRPr lang="en-US"/>
          </a:p>
        </p:txBody>
      </p:sp>
    </p:spTree>
    <p:extLst>
      <p:ext uri="{BB962C8B-B14F-4D97-AF65-F5344CB8AC3E}">
        <p14:creationId xmlns:p14="http://schemas.microsoft.com/office/powerpoint/2010/main" val="1106972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84431E0-88BD-474F-90EF-CE930F2A2401}" type="slidenum">
              <a:rPr lang="de-AT"/>
              <a:pPr/>
              <a:t>61</a:t>
            </a:fld>
            <a:endParaRPr lang="de-AT"/>
          </a:p>
        </p:txBody>
      </p:sp>
      <p:sp>
        <p:nvSpPr>
          <p:cNvPr id="9217" name="Text Box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218" name="Text Box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D3F03E25-F94F-1647-993C-167EE8DBF6CA}" type="slidenum">
              <a:rPr lang="de-AT"/>
              <a:pPr/>
              <a:t>62</a:t>
            </a:fld>
            <a:endParaRPr lang="de-AT"/>
          </a:p>
        </p:txBody>
      </p:sp>
      <p:sp>
        <p:nvSpPr>
          <p:cNvPr id="11265" name="Text Box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1266" name="Text Box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16996F-3EBC-5C40-AD74-642E02C34521}" type="slidenum">
              <a:rPr lang="de-AT"/>
              <a:pPr/>
              <a:t>63</a:t>
            </a:fld>
            <a:endParaRPr lang="de-AT"/>
          </a:p>
        </p:txBody>
      </p:sp>
      <p:sp>
        <p:nvSpPr>
          <p:cNvPr id="12289" name="Text Box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2290" name="Text Box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4D3FCF-DFE0-474F-B9C7-92DE6247F072}" type="slidenum">
              <a:rPr lang="en-US" smtClean="0"/>
              <a:t>74</a:t>
            </a:fld>
            <a:endParaRPr lang="en-US"/>
          </a:p>
        </p:txBody>
      </p:sp>
    </p:spTree>
    <p:extLst>
      <p:ext uri="{BB962C8B-B14F-4D97-AF65-F5344CB8AC3E}">
        <p14:creationId xmlns:p14="http://schemas.microsoft.com/office/powerpoint/2010/main" val="3757302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667486D8-6185-2F46-9500-684DCD158332}" type="datetimeFigureOut">
              <a:rPr lang="en-US" smtClean="0"/>
              <a:t>20/04/2018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4125029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667486D8-6185-2F46-9500-684DCD158332}" type="datetimeFigureOut">
              <a:rPr lang="en-US" smtClean="0"/>
              <a:t>20/04/2018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2896522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667486D8-6185-2F46-9500-684DCD158332}" type="datetimeFigureOut">
              <a:rPr lang="en-US" smtClean="0"/>
              <a:t>20/04/2018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31039440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6481" y="273629"/>
            <a:ext cx="8226720" cy="1143480"/>
          </a:xfrm>
        </p:spPr>
        <p:txBody>
          <a:bodyPr/>
          <a:lstStyle/>
          <a:p>
            <a:r>
              <a:rPr lang="en-GB" smtClean="0"/>
              <a:t>Click to edit Master title style</a:t>
            </a:r>
            <a:endParaRPr lang="en-US"/>
          </a:p>
        </p:txBody>
      </p:sp>
      <p:sp>
        <p:nvSpPr>
          <p:cNvPr id="3" name="Date Placeholder 2"/>
          <p:cNvSpPr>
            <a:spLocks noGrp="1"/>
          </p:cNvSpPr>
          <p:nvPr>
            <p:ph type="dt" idx="10"/>
          </p:nvPr>
        </p:nvSpPr>
        <p:spPr>
          <a:xfrm>
            <a:off x="456481" y="6247376"/>
            <a:ext cx="2128320" cy="470930"/>
          </a:xfrm>
        </p:spPr>
        <p:txBody>
          <a:bodyPr/>
          <a:lstStyle>
            <a:lvl1pPr>
              <a:defRPr/>
            </a:lvl1pPr>
          </a:lstStyle>
          <a:p>
            <a:endParaRPr lang="de-AT"/>
          </a:p>
        </p:txBody>
      </p:sp>
      <p:sp>
        <p:nvSpPr>
          <p:cNvPr id="4" name="Footer Placeholder 3"/>
          <p:cNvSpPr>
            <a:spLocks noGrp="1"/>
          </p:cNvSpPr>
          <p:nvPr>
            <p:ph type="ftr" idx="11"/>
          </p:nvPr>
        </p:nvSpPr>
        <p:spPr>
          <a:xfrm>
            <a:off x="3127680" y="6247376"/>
            <a:ext cx="2897280" cy="470930"/>
          </a:xfrm>
        </p:spPr>
        <p:txBody>
          <a:bodyPr/>
          <a:lstStyle>
            <a:lvl1pPr>
              <a:defRPr/>
            </a:lvl1pPr>
          </a:lstStyle>
          <a:p>
            <a:endParaRPr lang="de-AT"/>
          </a:p>
        </p:txBody>
      </p:sp>
      <p:sp>
        <p:nvSpPr>
          <p:cNvPr id="5" name="Slide Number Placeholder 4"/>
          <p:cNvSpPr>
            <a:spLocks noGrp="1"/>
          </p:cNvSpPr>
          <p:nvPr>
            <p:ph type="sldNum" idx="12"/>
          </p:nvPr>
        </p:nvSpPr>
        <p:spPr>
          <a:xfrm>
            <a:off x="6556321" y="6247376"/>
            <a:ext cx="2128320" cy="470930"/>
          </a:xfrm>
        </p:spPr>
        <p:txBody>
          <a:bodyPr/>
          <a:lstStyle>
            <a:lvl1pPr>
              <a:defRPr/>
            </a:lvl1pPr>
          </a:lstStyle>
          <a:p>
            <a:fld id="{704C250C-0BF5-0A46-9BE3-F8E7751204AB}" type="slidenum">
              <a:rPr lang="de-AT"/>
              <a:pPr/>
              <a:t>‹#›</a:t>
            </a:fld>
            <a:endParaRPr lang="de-AT"/>
          </a:p>
        </p:txBody>
      </p:sp>
    </p:spTree>
    <p:extLst>
      <p:ext uri="{BB962C8B-B14F-4D97-AF65-F5344CB8AC3E}">
        <p14:creationId xmlns:p14="http://schemas.microsoft.com/office/powerpoint/2010/main" val="9858186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250032" y="1437680"/>
            <a:ext cx="8643938" cy="2277070"/>
          </a:xfrm>
          <a:prstGeom prst="rect">
            <a:avLst/>
          </a:prstGeom>
        </p:spPr>
        <p:txBody>
          <a:bodyPr anchor="b"/>
          <a:lstStyle/>
          <a:p>
            <a:pPr lvl="0">
              <a:defRPr sz="1800" cap="none">
                <a:solidFill>
                  <a:srgbClr val="000000"/>
                </a:solidFill>
              </a:defRPr>
            </a:pPr>
            <a:r>
              <a:rPr sz="5100" cap="all">
                <a:solidFill>
                  <a:srgbClr val="535353"/>
                </a:solidFill>
              </a:rPr>
              <a:t>Title Text</a:t>
            </a:r>
          </a:p>
        </p:txBody>
      </p:sp>
      <p:sp>
        <p:nvSpPr>
          <p:cNvPr id="6" name="Shape 6"/>
          <p:cNvSpPr>
            <a:spLocks noGrp="1"/>
          </p:cNvSpPr>
          <p:nvPr>
            <p:ph type="body" idx="1"/>
          </p:nvPr>
        </p:nvSpPr>
        <p:spPr>
          <a:xfrm>
            <a:off x="250032" y="3705820"/>
            <a:ext cx="8643938" cy="910828"/>
          </a:xfrm>
          <a:prstGeom prst="rect">
            <a:avLst/>
          </a:prstGeom>
        </p:spPr>
        <p:txBody>
          <a:bodyPr anchor="t"/>
          <a:lstStyle>
            <a:lvl1pPr marL="0" indent="0" algn="ctr">
              <a:lnSpc>
                <a:spcPct val="100000"/>
              </a:lnSpc>
              <a:spcBef>
                <a:spcPts val="0"/>
              </a:spcBef>
              <a:buSzTx/>
              <a:buNone/>
              <a:defRPr sz="2700"/>
            </a:lvl1pPr>
            <a:lvl2pPr marL="0" indent="160663" algn="ctr">
              <a:lnSpc>
                <a:spcPct val="100000"/>
              </a:lnSpc>
              <a:spcBef>
                <a:spcPts val="0"/>
              </a:spcBef>
              <a:buSzTx/>
              <a:buNone/>
              <a:defRPr sz="2700"/>
            </a:lvl2pPr>
            <a:lvl3pPr marL="0" indent="321324" algn="ctr">
              <a:lnSpc>
                <a:spcPct val="100000"/>
              </a:lnSpc>
              <a:spcBef>
                <a:spcPts val="0"/>
              </a:spcBef>
              <a:buSzTx/>
              <a:buNone/>
              <a:defRPr sz="2700"/>
            </a:lvl3pPr>
            <a:lvl4pPr marL="0" indent="481988" algn="ctr">
              <a:lnSpc>
                <a:spcPct val="100000"/>
              </a:lnSpc>
              <a:spcBef>
                <a:spcPts val="0"/>
              </a:spcBef>
              <a:buSzTx/>
              <a:buNone/>
              <a:defRPr sz="2700"/>
            </a:lvl4pPr>
            <a:lvl5pPr marL="0" indent="642651" algn="ctr">
              <a:lnSpc>
                <a:spcPct val="100000"/>
              </a:lnSpc>
              <a:spcBef>
                <a:spcPts val="0"/>
              </a:spcBef>
              <a:buSzTx/>
              <a:buNone/>
              <a:defRPr sz="2700"/>
            </a:lvl5pPr>
          </a:lstStyle>
          <a:p>
            <a:pPr lvl="0">
              <a:defRPr sz="1800">
                <a:solidFill>
                  <a:srgbClr val="000000"/>
                </a:solidFill>
              </a:defRPr>
            </a:pPr>
            <a:r>
              <a:rPr sz="2700">
                <a:solidFill>
                  <a:srgbClr val="535353"/>
                </a:solidFill>
              </a:rPr>
              <a:t>Body Level One</a:t>
            </a:r>
          </a:p>
          <a:p>
            <a:pPr lvl="1">
              <a:defRPr sz="1800">
                <a:solidFill>
                  <a:srgbClr val="000000"/>
                </a:solidFill>
              </a:defRPr>
            </a:pPr>
            <a:r>
              <a:rPr sz="2700">
                <a:solidFill>
                  <a:srgbClr val="535353"/>
                </a:solidFill>
              </a:rPr>
              <a:t>Body Level Two</a:t>
            </a:r>
          </a:p>
          <a:p>
            <a:pPr lvl="2">
              <a:defRPr sz="1800">
                <a:solidFill>
                  <a:srgbClr val="000000"/>
                </a:solidFill>
              </a:defRPr>
            </a:pPr>
            <a:r>
              <a:rPr sz="2700">
                <a:solidFill>
                  <a:srgbClr val="535353"/>
                </a:solidFill>
              </a:rPr>
              <a:t>Body Level Three</a:t>
            </a:r>
          </a:p>
          <a:p>
            <a:pPr lvl="3">
              <a:defRPr sz="1800">
                <a:solidFill>
                  <a:srgbClr val="000000"/>
                </a:solidFill>
              </a:defRPr>
            </a:pPr>
            <a:r>
              <a:rPr sz="2700">
                <a:solidFill>
                  <a:srgbClr val="535353"/>
                </a:solidFill>
              </a:rPr>
              <a:t>Body Level Four</a:t>
            </a:r>
          </a:p>
          <a:p>
            <a:pPr lvl="4">
              <a:defRPr sz="1800">
                <a:solidFill>
                  <a:srgbClr val="000000"/>
                </a:solidFill>
              </a:defRPr>
            </a:pPr>
            <a:r>
              <a:rPr sz="2700">
                <a:solidFill>
                  <a:srgbClr val="535353"/>
                </a:solidFill>
              </a:rPr>
              <a:t>Body Level Five</a:t>
            </a:r>
          </a:p>
        </p:txBody>
      </p:sp>
    </p:spTree>
    <p:extLst>
      <p:ext uri="{BB962C8B-B14F-4D97-AF65-F5344CB8AC3E}">
        <p14:creationId xmlns:p14="http://schemas.microsoft.com/office/powerpoint/2010/main" val="154209245"/>
      </p:ext>
    </p:extLst>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667486D8-6185-2F46-9500-684DCD158332}" type="datetimeFigureOut">
              <a:rPr lang="en-US" smtClean="0"/>
              <a:t>20/04/2018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3969373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667486D8-6185-2F46-9500-684DCD158332}" type="datetimeFigureOut">
              <a:rPr lang="en-US" smtClean="0"/>
              <a:t>20/04/2018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1587813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667486D8-6185-2F46-9500-684DCD158332}" type="datetimeFigureOut">
              <a:rPr lang="en-US" smtClean="0"/>
              <a:t>20/04/2018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2431530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667486D8-6185-2F46-9500-684DCD158332}" type="datetimeFigureOut">
              <a:rPr lang="en-US" smtClean="0"/>
              <a:t>20/04/2018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3480740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667486D8-6185-2F46-9500-684DCD158332}" type="datetimeFigureOut">
              <a:rPr lang="en-US" smtClean="0"/>
              <a:t>20/04/2018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1624915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7486D8-6185-2F46-9500-684DCD158332}" type="datetimeFigureOut">
              <a:rPr lang="en-US" smtClean="0"/>
              <a:t>20/04/2018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2344365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667486D8-6185-2F46-9500-684DCD158332}" type="datetimeFigureOut">
              <a:rPr lang="en-US" smtClean="0"/>
              <a:t>20/04/2018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1317533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667486D8-6185-2F46-9500-684DCD158332}" type="datetimeFigureOut">
              <a:rPr lang="en-US" smtClean="0"/>
              <a:t>20/04/2018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175935752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7486D8-6185-2F46-9500-684DCD158332}" type="datetimeFigureOut">
              <a:rPr lang="en-US" smtClean="0"/>
              <a:t>20/04/2018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8DDD88-D027-E04D-BA8E-F9EB70C99D4E}" type="slidenum">
              <a:rPr lang="en-US" smtClean="0"/>
              <a:t>‹#›</a:t>
            </a:fld>
            <a:endParaRPr lang="en-US"/>
          </a:p>
        </p:txBody>
      </p:sp>
    </p:spTree>
    <p:extLst>
      <p:ext uri="{BB962C8B-B14F-4D97-AF65-F5344CB8AC3E}">
        <p14:creationId xmlns:p14="http://schemas.microsoft.com/office/powerpoint/2010/main" val="27421274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png"/><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www.nytimes.com/2015/04/08/opinion/yes-we-were-warned-about-ebola.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t.co/sgisTFNZ3U" TargetMode="External"/><Relationship Id="rId4" Type="http://schemas.openxmlformats.org/officeDocument/2006/relationships/hyperlink" Target="https://twitter.com/hashtag/opencon?src=hash" TargetMode="External"/><Relationship Id="rId5" Type="http://schemas.openxmlformats.org/officeDocument/2006/relationships/hyperlink" Target="https://twitter.com/hashtag/TDM?src=hash" TargetMode="External"/><Relationship Id="rId6"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hyperlink" Target="https://twitter.com/hashtag/copyright?src=hash"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onsnetwork.org/chartgerink/2016/02/23/wiley-also-stopped-my-doing-my-research/"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hyperlink" Target="http://www.create.ac.uk/blog/2015/09/16/epip2015-opening-keynote-response-transcript/"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1" Type="http://schemas.openxmlformats.org/officeDocument/2006/relationships/image" Target="../media/image28.png"/><Relationship Id="rId12"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marxists.org/subject/africa/nkrumah/neo-colonialism/introduction.htm" TargetMode="External"/><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chemicaltagger.ch.cam.ac.uk"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s://www.theguardian.com/education/2003/oct/09/research.highereducation"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s://www.nature.com/news/us-court-grants-elsevier-millions-in-damages-from-sci-hub-1.22196"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Freedom_of_speech" TargetMode="External"/><Relationship Id="rId3" Type="http://schemas.openxmlformats.org/officeDocument/2006/relationships/hyperlink" Target="http://opendefinition.org/%23sthash.SmmHg6Wj.dpu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budapestopenaccessinitiative.org/read"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en.wikipedia.org/wiki/Mario_Savio" TargetMode="External"/><Relationship Id="rId4" Type="http://schemas.openxmlformats.org/officeDocument/2006/relationships/hyperlink" Target="http://en.wikipedia.org/wiki/Free_Speech_Movement%23cite_note-1" TargetMode="External"/><Relationship Id="rId1" Type="http://schemas.openxmlformats.org/officeDocument/2006/relationships/slideLayout" Target="../slideLayouts/slideLayout1.xml"/><Relationship Id="rId2"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marxists.org/subject/africa/nkrumah/neo-colonialism/introduction.htm" TargetMode="External"/><Relationship Id="rId3"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en.wikipedia.org/wiki/Aaron_Swartz%23cite_note-guy-116" TargetMode="External"/><Relationship Id="rId3"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hyperlink" Target="https://en.wikipedia.org/wiki/Mass_trespass_of_Kinder_Scout"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openxmlformats.org/officeDocument/2006/relationships/image" Target="../media/image5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 Id="rId3" Type="http://schemas.openxmlformats.org/officeDocument/2006/relationships/image" Target="../media/image5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3.xml.rels><?xml version="1.0" encoding="UTF-8" standalone="yes"?>
<Relationships xmlns="http://schemas.openxmlformats.org/package/2006/relationships"><Relationship Id="rId3" Type="http://schemas.openxmlformats.org/officeDocument/2006/relationships/hyperlink" Target="https://larsgw.github.io/ctj-factvis/" TargetMode="External"/><Relationship Id="rId4" Type="http://schemas.openxmlformats.org/officeDocument/2006/relationships/hyperlink" Target="https://larsgw.github.io/contentmine-fellowship/html/card_c05.html" TargetMode="External"/><Relationship Id="rId5" Type="http://schemas.openxmlformats.org/officeDocument/2006/relationships/hyperlink" Target="https://larsgw.github.io/contentmine-fellowship/html/static/wordcloud_0.html" TargetMode="External"/><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4.xml.rels><?xml version="1.0" encoding="UTF-8" standalone="yes"?>
<Relationships xmlns="http://schemas.openxmlformats.org/package/2006/relationships"><Relationship Id="rId3" Type="http://schemas.openxmlformats.org/officeDocument/2006/relationships/hyperlink" Target="http://en.wikipedia.org/wiki/Open_notebook_science" TargetMode="External"/><Relationship Id="rId4" Type="http://schemas.openxmlformats.org/officeDocument/2006/relationships/image" Target="../media/image66.png"/><Relationship Id="rId5"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www.wikidata.org/wiki/Wikidata:WikiFactMine" TargetMode="External"/><Relationship Id="rId4" Type="http://schemas.openxmlformats.org/officeDocument/2006/relationships/image" Target="../media/image70.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Mont_Blanc%23/media/File:Mont_Blanc_depuis_Valmorel.jpg" TargetMode="External"/><Relationship Id="rId4" Type="http://schemas.openxmlformats.org/officeDocument/2006/relationships/hyperlink" Target="http://www.crossref.org/01company/crossref_indicators.html" TargetMode="External"/><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 Id="rId3" Type="http://schemas.openxmlformats.org/officeDocument/2006/relationships/hyperlink" Target="https://rawgit.com/ContentMine.amidemos/master/zika/full.dataTables.html"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74.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hyperlink" Target="http://www.crystallography.net" TargetMode="External"/><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goodreads.com/author/show/3706.George_Orwell" TargetMode="External"/><Relationship Id="rId3" Type="http://schemas.openxmlformats.org/officeDocument/2006/relationships/hyperlink" Target="https://www.goodreads.com/work/quotes/153313"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wikidata.org/wiki/Wikidata:WikiFactMine/Core_SPARQL%23Life_sciences_and_medica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2.png"/><Relationship Id="rId3" Type="http://schemas.openxmlformats.org/officeDocument/2006/relationships/hyperlink" Target="http://www.lisboncouncil.net/publication/publication/134-text-and-data-mining-for-research-and-innovation-.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221596" y="3201770"/>
            <a:ext cx="3048000" cy="707886"/>
          </a:xfrm>
          <a:prstGeom prst="rect">
            <a:avLst/>
          </a:prstGeom>
        </p:spPr>
        <p:txBody>
          <a:bodyPr wrap="square">
            <a:spAutoFit/>
          </a:bodyPr>
          <a:lstStyle/>
          <a:p>
            <a:pPr algn="ctr"/>
            <a:r>
              <a:rPr lang="en-US" sz="2000" i="1" dirty="0"/>
              <a:t> </a:t>
            </a:r>
            <a:r>
              <a:rPr lang="en-US" sz="2000" dirty="0" smtClean="0"/>
              <a:t>Protocol Labs, BL, UK</a:t>
            </a:r>
            <a:r>
              <a:rPr lang="en-US" sz="2000" i="1" dirty="0" smtClean="0"/>
              <a:t>, </a:t>
            </a:r>
            <a:r>
              <a:rPr lang="en-US" sz="2000" i="1" dirty="0" smtClean="0"/>
              <a:t>2018-04</a:t>
            </a:r>
            <a:r>
              <a:rPr lang="en-US" sz="2000" i="1" dirty="0" smtClean="0"/>
              <a:t>-</a:t>
            </a:r>
            <a:r>
              <a:rPr lang="en-US" sz="2000" i="1" dirty="0" smtClean="0"/>
              <a:t>21</a:t>
            </a:r>
            <a:endParaRPr lang="en-US" sz="2000" i="1" dirty="0"/>
          </a:p>
        </p:txBody>
      </p:sp>
      <p:sp>
        <p:nvSpPr>
          <p:cNvPr id="7" name="Rectangle 6"/>
          <p:cNvSpPr/>
          <p:nvPr/>
        </p:nvSpPr>
        <p:spPr>
          <a:xfrm>
            <a:off x="896374" y="538609"/>
            <a:ext cx="7707876" cy="584776"/>
          </a:xfrm>
          <a:prstGeom prst="rect">
            <a:avLst/>
          </a:prstGeom>
          <a:solidFill>
            <a:schemeClr val="bg1"/>
          </a:solidFill>
        </p:spPr>
        <p:txBody>
          <a:bodyPr wrap="square">
            <a:spAutoFit/>
          </a:bodyPr>
          <a:lstStyle/>
          <a:p>
            <a:pPr algn="ctr"/>
            <a:r>
              <a:rPr lang="en-US" sz="3200" dirty="0" smtClean="0"/>
              <a:t>Disrupting the Publisher Academic Complex</a:t>
            </a:r>
            <a:endParaRPr lang="en-US" sz="3200" dirty="0"/>
          </a:p>
        </p:txBody>
      </p:sp>
      <p:sp>
        <p:nvSpPr>
          <p:cNvPr id="8" name="TextBox 7"/>
          <p:cNvSpPr txBox="1"/>
          <p:nvPr/>
        </p:nvSpPr>
        <p:spPr>
          <a:xfrm>
            <a:off x="3455844" y="1835150"/>
            <a:ext cx="2772063" cy="1107996"/>
          </a:xfrm>
          <a:prstGeom prst="rect">
            <a:avLst/>
          </a:prstGeom>
          <a:noFill/>
        </p:spPr>
        <p:txBody>
          <a:bodyPr wrap="none" rtlCol="0">
            <a:spAutoFit/>
          </a:bodyPr>
          <a:lstStyle/>
          <a:p>
            <a:r>
              <a:rPr lang="en-US" sz="2400" dirty="0" smtClean="0"/>
              <a:t>Peter Murray-Rust</a:t>
            </a:r>
            <a:r>
              <a:rPr lang="en-US" sz="2400" baseline="30000" dirty="0" smtClean="0"/>
              <a:t>1,2</a:t>
            </a:r>
          </a:p>
          <a:p>
            <a:r>
              <a:rPr lang="en-US" sz="1400" i="1" dirty="0" smtClean="0"/>
              <a:t>[1]University of Cambridge</a:t>
            </a:r>
          </a:p>
          <a:p>
            <a:r>
              <a:rPr lang="en-US" sz="1400" i="1" dirty="0" smtClean="0"/>
              <a:t>[2]</a:t>
            </a:r>
            <a:r>
              <a:rPr lang="en-US" sz="1400" i="1" dirty="0" err="1" smtClean="0"/>
              <a:t>TheContentMine</a:t>
            </a:r>
            <a:r>
              <a:rPr lang="en-US" sz="1400" i="1" dirty="0" smtClean="0"/>
              <a:t> </a:t>
            </a:r>
          </a:p>
          <a:p>
            <a:r>
              <a:rPr lang="en-US" sz="1400" i="1" dirty="0"/>
              <a:t>p</a:t>
            </a:r>
            <a:r>
              <a:rPr lang="en-US" sz="1400" i="1" dirty="0" smtClean="0"/>
              <a:t>m286 AT cam DOT ac DOT </a:t>
            </a:r>
            <a:r>
              <a:rPr lang="en-US" sz="1400" i="1" dirty="0" err="1" smtClean="0"/>
              <a:t>uk</a:t>
            </a:r>
            <a:endParaRPr lang="en-US" sz="1400" i="1" dirty="0"/>
          </a:p>
        </p:txBody>
      </p:sp>
      <p:pic>
        <p:nvPicPr>
          <p:cNvPr id="11" name="Picture 10"/>
          <p:cNvPicPr>
            <a:picLocks noChangeAspect="1"/>
          </p:cNvPicPr>
          <p:nvPr/>
        </p:nvPicPr>
        <p:blipFill>
          <a:blip r:embed="rId3"/>
          <a:stretch>
            <a:fillRect/>
          </a:stretch>
        </p:blipFill>
        <p:spPr>
          <a:xfrm>
            <a:off x="7245942" y="6260057"/>
            <a:ext cx="1934942" cy="676990"/>
          </a:xfrm>
          <a:prstGeom prst="rect">
            <a:avLst/>
          </a:prstGeom>
        </p:spPr>
      </p:pic>
      <p:pic>
        <p:nvPicPr>
          <p:cNvPr id="10" name="Shape 35"/>
          <p:cNvPicPr preferRelativeResize="0"/>
          <p:nvPr/>
        </p:nvPicPr>
        <p:blipFill>
          <a:blip r:embed="rId4"/>
          <a:stretch>
            <a:fillRect/>
          </a:stretch>
        </p:blipFill>
        <p:spPr>
          <a:xfrm>
            <a:off x="142875" y="6156871"/>
            <a:ext cx="2238375" cy="612384"/>
          </a:xfrm>
          <a:prstGeom prst="rect">
            <a:avLst/>
          </a:prstGeom>
          <a:solidFill>
            <a:schemeClr val="bg1"/>
          </a:solidFill>
          <a:ln>
            <a:noFill/>
          </a:ln>
        </p:spPr>
      </p:pic>
      <p:pic>
        <p:nvPicPr>
          <p:cNvPr id="12" name="pasted-image.pdf"/>
          <p:cNvPicPr/>
          <p:nvPr/>
        </p:nvPicPr>
        <p:blipFill>
          <a:blip r:embed="rId5">
            <a:extLst/>
          </a:blip>
          <a:stretch>
            <a:fillRect/>
          </a:stretch>
        </p:blipFill>
        <p:spPr>
          <a:xfrm>
            <a:off x="4745596" y="6301147"/>
            <a:ext cx="2386046" cy="629923"/>
          </a:xfrm>
          <a:prstGeom prst="rect">
            <a:avLst/>
          </a:prstGeom>
          <a:ln w="12700">
            <a:miter lim="400000"/>
          </a:ln>
        </p:spPr>
      </p:pic>
      <p:sp>
        <p:nvSpPr>
          <p:cNvPr id="13" name="TextBox 12"/>
          <p:cNvSpPr txBox="1"/>
          <p:nvPr/>
        </p:nvSpPr>
        <p:spPr>
          <a:xfrm>
            <a:off x="4560683" y="4235017"/>
            <a:ext cx="4179825" cy="646331"/>
          </a:xfrm>
          <a:prstGeom prst="rect">
            <a:avLst/>
          </a:prstGeom>
          <a:noFill/>
        </p:spPr>
        <p:txBody>
          <a:bodyPr wrap="none" rtlCol="0">
            <a:spAutoFit/>
          </a:bodyPr>
          <a:lstStyle/>
          <a:p>
            <a:pPr algn="ctr"/>
            <a:r>
              <a:rPr lang="en-US" dirty="0" smtClean="0"/>
              <a:t>Let’s build a modern Open knowledgebase</a:t>
            </a:r>
          </a:p>
          <a:p>
            <a:pPr algn="ctr"/>
            <a:r>
              <a:rPr lang="en-US" dirty="0" smtClean="0"/>
              <a:t> which we, not </a:t>
            </a:r>
            <a:r>
              <a:rPr lang="en-US" dirty="0" err="1" smtClean="0"/>
              <a:t>megacorporations</a:t>
            </a:r>
            <a:r>
              <a:rPr lang="en-US" dirty="0" smtClean="0"/>
              <a:t>, control</a:t>
            </a:r>
            <a:endParaRPr lang="en-US" dirty="0"/>
          </a:p>
        </p:txBody>
      </p:sp>
      <p:pic>
        <p:nvPicPr>
          <p:cNvPr id="15" name="Picture 14" descr="Screen Shot 2016-05-11 at 08.19.58.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8159" y="5030570"/>
            <a:ext cx="1901333" cy="1827430"/>
          </a:xfrm>
          <a:prstGeom prst="rect">
            <a:avLst/>
          </a:prstGeom>
        </p:spPr>
      </p:pic>
      <p:pic>
        <p:nvPicPr>
          <p:cNvPr id="14" name="Picture 13" descr="Screen Shot 2017-09-25 at 15.32.16.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1574" y="5024223"/>
            <a:ext cx="1584325" cy="1204980"/>
          </a:xfrm>
          <a:prstGeom prst="rect">
            <a:avLst/>
          </a:prstGeom>
        </p:spPr>
      </p:pic>
    </p:spTree>
    <p:extLst>
      <p:ext uri="{BB962C8B-B14F-4D97-AF65-F5344CB8AC3E}">
        <p14:creationId xmlns:p14="http://schemas.microsoft.com/office/powerpoint/2010/main" val="352157785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6693578"/>
          </a:xfrm>
          <a:prstGeom prst="rect">
            <a:avLst/>
          </a:prstGeom>
          <a:ln w="28575" cmpd="sng">
            <a:solidFill>
              <a:schemeClr val="tx1"/>
            </a:solidFill>
          </a:ln>
        </p:spPr>
      </p:pic>
      <p:pic>
        <p:nvPicPr>
          <p:cNvPr id="5" name="Picture 4"/>
          <p:cNvPicPr>
            <a:picLocks noChangeAspect="1"/>
          </p:cNvPicPr>
          <p:nvPr/>
        </p:nvPicPr>
        <p:blipFill>
          <a:blip r:embed="rId3"/>
          <a:stretch>
            <a:fillRect/>
          </a:stretch>
        </p:blipFill>
        <p:spPr>
          <a:xfrm>
            <a:off x="142546" y="5234515"/>
            <a:ext cx="8820032" cy="1185643"/>
          </a:xfrm>
          <a:prstGeom prst="rect">
            <a:avLst/>
          </a:prstGeom>
          <a:ln w="57150" cmpd="sng">
            <a:solidFill>
              <a:srgbClr val="FF0000"/>
            </a:solidFill>
          </a:ln>
        </p:spPr>
      </p:pic>
      <p:sp>
        <p:nvSpPr>
          <p:cNvPr id="2" name="Oval 1"/>
          <p:cNvSpPr/>
          <p:nvPr/>
        </p:nvSpPr>
        <p:spPr>
          <a:xfrm>
            <a:off x="4429125" y="5064125"/>
            <a:ext cx="873125" cy="53975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59150" y="5461000"/>
            <a:ext cx="1069975" cy="41275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6750050" y="5730875"/>
            <a:ext cx="1069975" cy="41275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24076" y="6007408"/>
            <a:ext cx="876300" cy="41275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289175" y="1095375"/>
            <a:ext cx="5029200" cy="41275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603750" y="1619249"/>
            <a:ext cx="698500" cy="301625"/>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603750" y="4651375"/>
            <a:ext cx="1069975" cy="412750"/>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162230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Shape 94"/>
          <p:cNvSpPr>
            <a:spLocks noGrp="1"/>
          </p:cNvSpPr>
          <p:nvPr>
            <p:ph type="body" idx="1"/>
          </p:nvPr>
        </p:nvSpPr>
        <p:spPr>
          <a:xfrm>
            <a:off x="14111" y="853019"/>
            <a:ext cx="9144000" cy="2914649"/>
          </a:xfrm>
          <a:prstGeom prst="rect">
            <a:avLst/>
          </a:prstGeom>
        </p:spPr>
        <p:txBody>
          <a:bodyPr>
            <a:noAutofit/>
          </a:bodyPr>
          <a:lstStyle>
            <a:lvl1pPr>
              <a:defRPr sz="5100" i="1"/>
            </a:lvl1pPr>
          </a:lstStyle>
          <a:p>
            <a:pPr lvl="0">
              <a:defRPr sz="1800" i="0">
                <a:solidFill>
                  <a:srgbClr val="000000"/>
                </a:solidFill>
              </a:defRPr>
            </a:pPr>
            <a:r>
              <a:rPr lang="en-US" sz="2000" dirty="0">
                <a:latin typeface="Arial"/>
                <a:cs typeface="Arial"/>
                <a:hlinkClick r:id="rId2"/>
              </a:rPr>
              <a:t>http://www.nytimes.com/2015/04/08/opinion/yes-we-were-warned-about-ebola.html</a:t>
            </a:r>
            <a:r>
              <a:rPr lang="en-US" sz="2000" dirty="0">
                <a:latin typeface="Arial"/>
                <a:cs typeface="Arial"/>
              </a:rPr>
              <a:t> </a:t>
            </a:r>
          </a:p>
          <a:p>
            <a:pPr lvl="0">
              <a:defRPr sz="1800" i="0">
                <a:solidFill>
                  <a:srgbClr val="000000"/>
                </a:solidFill>
              </a:defRPr>
            </a:pPr>
            <a:endParaRPr lang="en-US" sz="2000" dirty="0">
              <a:solidFill>
                <a:srgbClr val="535353"/>
              </a:solidFill>
              <a:latin typeface="Arial"/>
              <a:cs typeface="Arial"/>
            </a:endParaRPr>
          </a:p>
          <a:p>
            <a:pPr lvl="0">
              <a:defRPr sz="1800" i="0">
                <a:solidFill>
                  <a:srgbClr val="000000"/>
                </a:solidFill>
              </a:defRPr>
            </a:pPr>
            <a:r>
              <a:rPr lang="en-US" sz="2000" i="0" dirty="0">
                <a:latin typeface="Arial"/>
                <a:cs typeface="Arial"/>
              </a:rPr>
              <a:t>We were stunned recently when we stumbled across an article by European researchers in </a:t>
            </a:r>
            <a:r>
              <a:rPr lang="en-US" sz="2000" b="1" i="0" dirty="0">
                <a:latin typeface="Arial"/>
                <a:cs typeface="Arial"/>
              </a:rPr>
              <a:t>Annals of Virology [1982</a:t>
            </a:r>
            <a:r>
              <a:rPr lang="en-US" sz="2000" i="0" dirty="0">
                <a:latin typeface="Arial"/>
                <a:cs typeface="Arial"/>
              </a:rPr>
              <a:t>]: “The results seem to indicate that </a:t>
            </a:r>
            <a:r>
              <a:rPr lang="en-US" sz="2000" b="1" i="0" dirty="0">
                <a:latin typeface="Arial"/>
                <a:cs typeface="Arial"/>
              </a:rPr>
              <a:t>Liberia has to be included in the Ebola virus endemic zone.</a:t>
            </a:r>
            <a:r>
              <a:rPr lang="en-US" sz="2000" i="0" dirty="0">
                <a:latin typeface="Arial"/>
                <a:cs typeface="Arial"/>
              </a:rPr>
              <a:t>” In the future, the authors asserted, “medical personnel in Liberian health centers should be aware of the possibility that they may come across active cases and thus be prepared to avoid nosocomial epidemics,” referring to hospital-acquired infection.</a:t>
            </a:r>
          </a:p>
          <a:p>
            <a:pPr lvl="0">
              <a:defRPr sz="1800" i="0">
                <a:solidFill>
                  <a:srgbClr val="000000"/>
                </a:solidFill>
              </a:defRPr>
            </a:pPr>
            <a:endParaRPr lang="en-US" sz="2000" i="0" dirty="0">
              <a:latin typeface="Arial"/>
              <a:cs typeface="Arial"/>
            </a:endParaRPr>
          </a:p>
          <a:p>
            <a:pPr lvl="0">
              <a:defRPr sz="1800" i="0">
                <a:solidFill>
                  <a:srgbClr val="000000"/>
                </a:solidFill>
              </a:defRPr>
            </a:pPr>
            <a:r>
              <a:rPr lang="en-US" sz="2000" i="0" dirty="0">
                <a:latin typeface="Arial"/>
                <a:cs typeface="Arial"/>
              </a:rPr>
              <a:t>Adage in public health: “</a:t>
            </a:r>
            <a:r>
              <a:rPr lang="en-US" sz="2000" b="1" i="0" dirty="0">
                <a:latin typeface="Arial"/>
                <a:cs typeface="Arial"/>
              </a:rPr>
              <a:t>The road to inaction is paved with research papers</a:t>
            </a:r>
            <a:r>
              <a:rPr lang="en-US" sz="2000" i="0" dirty="0">
                <a:latin typeface="Arial"/>
                <a:cs typeface="Arial"/>
              </a:rPr>
              <a:t>.” </a:t>
            </a:r>
          </a:p>
          <a:p>
            <a:pPr lvl="0">
              <a:defRPr sz="1800" i="0">
                <a:solidFill>
                  <a:srgbClr val="000000"/>
                </a:solidFill>
              </a:defRPr>
            </a:pPr>
            <a:endParaRPr lang="en-US" sz="2000" i="0" dirty="0">
              <a:solidFill>
                <a:srgbClr val="535353"/>
              </a:solidFill>
              <a:latin typeface="Arial"/>
              <a:cs typeface="Arial"/>
            </a:endParaRPr>
          </a:p>
          <a:p>
            <a:pPr lvl="0">
              <a:defRPr sz="1800" i="0">
                <a:solidFill>
                  <a:srgbClr val="000000"/>
                </a:solidFill>
              </a:defRPr>
            </a:pPr>
            <a:r>
              <a:rPr lang="en-US" sz="1600" dirty="0">
                <a:latin typeface="Arial"/>
                <a:cs typeface="Arial"/>
              </a:rPr>
              <a:t>Bernice </a:t>
            </a:r>
            <a:r>
              <a:rPr lang="en-US" sz="1600" dirty="0" err="1">
                <a:latin typeface="Arial"/>
                <a:cs typeface="Arial"/>
              </a:rPr>
              <a:t>Dahn</a:t>
            </a:r>
            <a:r>
              <a:rPr lang="en-US" sz="1600" dirty="0">
                <a:latin typeface="Arial"/>
                <a:cs typeface="Arial"/>
              </a:rPr>
              <a:t> (</a:t>
            </a:r>
            <a:r>
              <a:rPr lang="en-US" sz="2400" b="1" dirty="0">
                <a:solidFill>
                  <a:srgbClr val="FF0000"/>
                </a:solidFill>
                <a:latin typeface="Arial"/>
                <a:cs typeface="Arial"/>
              </a:rPr>
              <a:t>chief medical officer of Liberia’s Ministry of Health</a:t>
            </a:r>
            <a:r>
              <a:rPr lang="en-US" sz="1600" dirty="0">
                <a:latin typeface="Arial"/>
                <a:cs typeface="Arial"/>
              </a:rPr>
              <a:t>)</a:t>
            </a:r>
          </a:p>
          <a:p>
            <a:pPr lvl="0">
              <a:defRPr sz="1800" i="0">
                <a:solidFill>
                  <a:srgbClr val="000000"/>
                </a:solidFill>
              </a:defRPr>
            </a:pPr>
            <a:r>
              <a:rPr lang="en-US" sz="1600" dirty="0">
                <a:latin typeface="Arial"/>
                <a:cs typeface="Arial"/>
              </a:rPr>
              <a:t>Vera </a:t>
            </a:r>
            <a:r>
              <a:rPr lang="en-US" sz="1600" dirty="0" err="1">
                <a:latin typeface="Arial"/>
                <a:cs typeface="Arial"/>
              </a:rPr>
              <a:t>Mussah</a:t>
            </a:r>
            <a:r>
              <a:rPr lang="en-US" sz="1600" dirty="0">
                <a:latin typeface="Arial"/>
                <a:cs typeface="Arial"/>
              </a:rPr>
              <a:t> (director of county health services) </a:t>
            </a:r>
          </a:p>
          <a:p>
            <a:pPr lvl="0">
              <a:defRPr sz="1800" i="0">
                <a:solidFill>
                  <a:srgbClr val="000000"/>
                </a:solidFill>
              </a:defRPr>
            </a:pPr>
            <a:r>
              <a:rPr lang="en-US" sz="1600" dirty="0">
                <a:latin typeface="Arial"/>
                <a:cs typeface="Arial"/>
              </a:rPr>
              <a:t>Cameron Nutt (Ebola response adviser to Partners in Health)</a:t>
            </a:r>
            <a:endParaRPr sz="1600" dirty="0">
              <a:solidFill>
                <a:srgbClr val="535353"/>
              </a:solidFill>
              <a:latin typeface="Arial"/>
              <a:cs typeface="Arial"/>
            </a:endParaRPr>
          </a:p>
        </p:txBody>
      </p:sp>
      <p:sp>
        <p:nvSpPr>
          <p:cNvPr id="3" name="TextBox 2"/>
          <p:cNvSpPr txBox="1"/>
          <p:nvPr/>
        </p:nvSpPr>
        <p:spPr>
          <a:xfrm>
            <a:off x="1044224" y="42334"/>
            <a:ext cx="7611879" cy="646331"/>
          </a:xfrm>
          <a:prstGeom prst="rect">
            <a:avLst/>
          </a:prstGeom>
          <a:noFill/>
        </p:spPr>
        <p:txBody>
          <a:bodyPr wrap="none" lIns="91430" tIns="45716" rIns="91430" bIns="45716" rtlCol="0">
            <a:spAutoFit/>
          </a:bodyPr>
          <a:lstStyle/>
          <a:p>
            <a:r>
              <a:rPr lang="en-US" sz="3600" dirty="0"/>
              <a:t>A System Failure of Scholarly Publishing</a:t>
            </a:r>
          </a:p>
        </p:txBody>
      </p:sp>
    </p:spTree>
    <p:extLst>
      <p:ext uri="{BB962C8B-B14F-4D97-AF65-F5344CB8AC3E}">
        <p14:creationId xmlns:p14="http://schemas.microsoft.com/office/powerpoint/2010/main" val="144173557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12-12 at 09.48.2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150" y="1727200"/>
            <a:ext cx="4927600" cy="5130800"/>
          </a:xfrm>
          <a:prstGeom prst="rect">
            <a:avLst/>
          </a:prstGeom>
        </p:spPr>
      </p:pic>
      <p:sp>
        <p:nvSpPr>
          <p:cNvPr id="3" name="Content Placeholder 2"/>
          <p:cNvSpPr>
            <a:spLocks noGrp="1"/>
          </p:cNvSpPr>
          <p:nvPr>
            <p:ph idx="1"/>
          </p:nvPr>
        </p:nvSpPr>
        <p:spPr>
          <a:xfrm>
            <a:off x="3425825" y="0"/>
            <a:ext cx="8229600" cy="4525963"/>
          </a:xfrm>
        </p:spPr>
        <p:txBody>
          <a:bodyPr>
            <a:normAutofit/>
          </a:bodyPr>
          <a:lstStyle/>
          <a:p>
            <a:r>
              <a:rPr lang="en-US" sz="3600" b="1" dirty="0"/>
              <a:t>Chris </a:t>
            </a:r>
            <a:r>
              <a:rPr lang="en-US" sz="3600" b="1" dirty="0" err="1"/>
              <a:t>Hartgerink</a:t>
            </a:r>
            <a:r>
              <a:rPr lang="en-US" b="1" dirty="0"/>
              <a:t> </a:t>
            </a:r>
            <a:endParaRPr lang="en-US" dirty="0"/>
          </a:p>
          <a:p>
            <a:pPr marL="0" indent="0">
              <a:buNone/>
            </a:pPr>
            <a:r>
              <a:rPr lang="en-US" dirty="0" smtClean="0"/>
              <a:t>        Tilburg </a:t>
            </a:r>
            <a:r>
              <a:rPr lang="en-US" dirty="0"/>
              <a:t>University (NL</a:t>
            </a:r>
            <a:r>
              <a:rPr lang="en-US" dirty="0" smtClean="0"/>
              <a:t>) </a:t>
            </a:r>
          </a:p>
          <a:p>
            <a:r>
              <a:rPr lang="en-US" b="1" dirty="0" smtClean="0"/>
              <a:t>Reproducible Science</a:t>
            </a:r>
            <a:endParaRPr lang="en-US" b="1" dirty="0"/>
          </a:p>
          <a:p>
            <a:r>
              <a:rPr lang="en-US" sz="2400" dirty="0" smtClean="0"/>
              <a:t>Extracting </a:t>
            </a:r>
            <a:r>
              <a:rPr lang="en-US" sz="2400" dirty="0"/>
              <a:t>statistical </a:t>
            </a:r>
            <a:r>
              <a:rPr lang="en-US" sz="2400" dirty="0" smtClean="0"/>
              <a:t>information</a:t>
            </a:r>
          </a:p>
          <a:p>
            <a:r>
              <a:rPr lang="en-US" sz="2400" dirty="0" smtClean="0"/>
              <a:t>Helping </a:t>
            </a:r>
            <a:r>
              <a:rPr lang="en-US" sz="2400" dirty="0"/>
              <a:t>authors </a:t>
            </a:r>
            <a:r>
              <a:rPr lang="en-US" sz="2400" dirty="0" smtClean="0"/>
              <a:t>check </a:t>
            </a:r>
          </a:p>
          <a:p>
            <a:pPr marL="0" indent="0">
              <a:buNone/>
            </a:pPr>
            <a:r>
              <a:rPr lang="en-US" sz="2400" dirty="0"/>
              <a:t> </a:t>
            </a:r>
            <a:r>
              <a:rPr lang="en-US" sz="2400" dirty="0" smtClean="0"/>
              <a:t>   reported results</a:t>
            </a:r>
            <a:endParaRPr lang="en-US" sz="2400" dirty="0"/>
          </a:p>
          <a:p>
            <a:r>
              <a:rPr lang="en-US" sz="2400" dirty="0"/>
              <a:t>Detecting problematic </a:t>
            </a:r>
            <a:r>
              <a:rPr lang="en-US" sz="2400" dirty="0" smtClean="0"/>
              <a:t>study </a:t>
            </a:r>
          </a:p>
          <a:p>
            <a:pPr marL="0" indent="0">
              <a:buNone/>
            </a:pPr>
            <a:r>
              <a:rPr lang="en-US" sz="2400" dirty="0"/>
              <a:t> </a:t>
            </a:r>
            <a:r>
              <a:rPr lang="en-US" sz="2400" dirty="0" smtClean="0"/>
              <a:t>   results </a:t>
            </a:r>
            <a:r>
              <a:rPr lang="en-US" sz="2400" dirty="0"/>
              <a:t>(e.g., clinical trials)</a:t>
            </a:r>
          </a:p>
          <a:p>
            <a:endParaRPr lang="en-US" dirty="0"/>
          </a:p>
        </p:txBody>
      </p:sp>
    </p:spTree>
    <p:extLst>
      <p:ext uri="{BB962C8B-B14F-4D97-AF65-F5344CB8AC3E}">
        <p14:creationId xmlns:p14="http://schemas.microsoft.com/office/powerpoint/2010/main" val="118303229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71500" y="533400"/>
            <a:ext cx="8001000" cy="5791200"/>
          </a:xfrm>
          <a:prstGeom prst="rect">
            <a:avLst/>
          </a:prstGeom>
        </p:spPr>
      </p:pic>
      <p:sp>
        <p:nvSpPr>
          <p:cNvPr id="5" name="TextBox 4"/>
          <p:cNvSpPr txBox="1"/>
          <p:nvPr/>
        </p:nvSpPr>
        <p:spPr>
          <a:xfrm>
            <a:off x="3111500" y="517525"/>
            <a:ext cx="443225" cy="369332"/>
          </a:xfrm>
          <a:prstGeom prst="rect">
            <a:avLst/>
          </a:prstGeom>
          <a:noFill/>
        </p:spPr>
        <p:txBody>
          <a:bodyPr wrap="none" rtlCol="0">
            <a:spAutoFit/>
          </a:bodyPr>
          <a:lstStyle/>
          <a:p>
            <a:r>
              <a:rPr lang="en-US" dirty="0" smtClean="0"/>
              <a:t>[1]</a:t>
            </a:r>
            <a:endParaRPr lang="en-US" dirty="0"/>
          </a:p>
        </p:txBody>
      </p:sp>
      <p:sp>
        <p:nvSpPr>
          <p:cNvPr id="7" name="TextBox 6"/>
          <p:cNvSpPr txBox="1"/>
          <p:nvPr/>
        </p:nvSpPr>
        <p:spPr>
          <a:xfrm>
            <a:off x="1009650" y="6327775"/>
            <a:ext cx="3659976" cy="369332"/>
          </a:xfrm>
          <a:prstGeom prst="rect">
            <a:avLst/>
          </a:prstGeom>
          <a:noFill/>
        </p:spPr>
        <p:txBody>
          <a:bodyPr wrap="none" rtlCol="0">
            <a:spAutoFit/>
          </a:bodyPr>
          <a:lstStyle/>
          <a:p>
            <a:r>
              <a:rPr lang="en-US" dirty="0" smtClean="0"/>
              <a:t>[1] STATCHECK from Chris </a:t>
            </a:r>
            <a:r>
              <a:rPr lang="en-US" dirty="0" err="1" smtClean="0"/>
              <a:t>Hartgerink</a:t>
            </a:r>
            <a:endParaRPr lang="en-US" dirty="0"/>
          </a:p>
        </p:txBody>
      </p:sp>
    </p:spTree>
    <p:extLst>
      <p:ext uri="{BB962C8B-B14F-4D97-AF65-F5344CB8AC3E}">
        <p14:creationId xmlns:p14="http://schemas.microsoft.com/office/powerpoint/2010/main" val="249369080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And now the main problem…</a:t>
            </a:r>
            <a:endParaRPr lang="en-US" dirty="0"/>
          </a:p>
        </p:txBody>
      </p:sp>
    </p:spTree>
    <p:extLst>
      <p:ext uri="{BB962C8B-B14F-4D97-AF65-F5344CB8AC3E}">
        <p14:creationId xmlns:p14="http://schemas.microsoft.com/office/powerpoint/2010/main" val="363042652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50107" y="4152027"/>
            <a:ext cx="7045162" cy="1752600"/>
          </a:xfrm>
        </p:spPr>
        <p:txBody>
          <a:bodyPr>
            <a:noAutofit/>
          </a:bodyPr>
          <a:lstStyle/>
          <a:p>
            <a:r>
              <a:rPr lang="en-US" sz="2400" dirty="0" smtClean="0"/>
              <a:t>@</a:t>
            </a:r>
            <a:r>
              <a:rPr lang="en-US" sz="2400" dirty="0" err="1" smtClean="0"/>
              <a:t>Senficon</a:t>
            </a:r>
            <a:r>
              <a:rPr lang="en-US" sz="2400" dirty="0" smtClean="0"/>
              <a:t> (Julia </a:t>
            </a:r>
            <a:r>
              <a:rPr lang="en-US" sz="2400" dirty="0" err="1" smtClean="0"/>
              <a:t>Reda</a:t>
            </a:r>
            <a:r>
              <a:rPr lang="en-US" sz="2400" dirty="0" smtClean="0"/>
              <a:t>) :Text </a:t>
            </a:r>
            <a:r>
              <a:rPr lang="en-US" sz="2400" dirty="0"/>
              <a:t>&amp; Data mining in times of </a:t>
            </a:r>
            <a:r>
              <a:rPr lang="en-US" sz="2400" dirty="0">
                <a:hlinkClick r:id="rId2"/>
              </a:rPr>
              <a:t>#</a:t>
            </a:r>
            <a:r>
              <a:rPr lang="en-US" sz="2400" b="1" dirty="0">
                <a:hlinkClick r:id="rId2"/>
              </a:rPr>
              <a:t>copyright</a:t>
            </a:r>
            <a:r>
              <a:rPr lang="en-US" sz="2400" dirty="0"/>
              <a:t> </a:t>
            </a:r>
            <a:r>
              <a:rPr lang="en-US" sz="2400" dirty="0" err="1"/>
              <a:t>maximalism</a:t>
            </a:r>
            <a:r>
              <a:rPr lang="en-US" sz="2400" dirty="0"/>
              <a:t>: </a:t>
            </a:r>
            <a:endParaRPr lang="en-US" sz="2400" dirty="0" smtClean="0"/>
          </a:p>
          <a:p>
            <a:r>
              <a:rPr lang="en-US" sz="2400" dirty="0" smtClean="0"/>
              <a:t>"</a:t>
            </a:r>
            <a:r>
              <a:rPr lang="en-US" sz="2400" dirty="0"/>
              <a:t>Elsevier stopped me doing my research" </a:t>
            </a:r>
            <a:r>
              <a:rPr lang="en-US" sz="2400" dirty="0">
                <a:hlinkClick r:id="rId3" tooltip="http://onsnetwork.org/chartgerink/2015/11/16/elsevier-stopped-me-doing-my-research/"/>
              </a:rPr>
              <a:t>http://onsnetwork.org/chartgerink/2015/11/16/elsevier-stopped-me-doing-my-research/ …</a:t>
            </a:r>
            <a:r>
              <a:rPr lang="en-US" sz="2400" dirty="0"/>
              <a:t> </a:t>
            </a:r>
            <a:r>
              <a:rPr lang="en-US" sz="2400" dirty="0">
                <a:hlinkClick r:id="rId4"/>
              </a:rPr>
              <a:t>#</a:t>
            </a:r>
            <a:r>
              <a:rPr lang="en-US" sz="2400" b="1" dirty="0">
                <a:hlinkClick r:id="rId4"/>
              </a:rPr>
              <a:t>opencon</a:t>
            </a:r>
            <a:r>
              <a:rPr lang="en-US" sz="2400" dirty="0"/>
              <a:t> </a:t>
            </a:r>
            <a:r>
              <a:rPr lang="en-US" sz="2400" dirty="0">
                <a:hlinkClick r:id="rId5"/>
              </a:rPr>
              <a:t>#</a:t>
            </a:r>
            <a:r>
              <a:rPr lang="en-US" sz="2400" b="1" dirty="0">
                <a:hlinkClick r:id="rId5"/>
              </a:rPr>
              <a:t>TDM</a:t>
            </a:r>
            <a:endParaRPr lang="en-US" sz="2400" dirty="0"/>
          </a:p>
          <a:p>
            <a:endParaRPr lang="en-US" sz="2400" dirty="0"/>
          </a:p>
        </p:txBody>
      </p:sp>
      <p:sp>
        <p:nvSpPr>
          <p:cNvPr id="4" name="TextBox 3"/>
          <p:cNvSpPr txBox="1"/>
          <p:nvPr/>
        </p:nvSpPr>
        <p:spPr>
          <a:xfrm>
            <a:off x="509231" y="1432519"/>
            <a:ext cx="8355222" cy="1323439"/>
          </a:xfrm>
          <a:prstGeom prst="rect">
            <a:avLst/>
          </a:prstGeom>
          <a:noFill/>
        </p:spPr>
        <p:txBody>
          <a:bodyPr wrap="none" rtlCol="0">
            <a:spAutoFit/>
          </a:bodyPr>
          <a:lstStyle/>
          <a:p>
            <a:pPr algn="ctr"/>
            <a:r>
              <a:rPr lang="en-US" sz="4000" dirty="0" smtClean="0"/>
              <a:t>Elsevier </a:t>
            </a:r>
            <a:r>
              <a:rPr lang="en-US" sz="4000" dirty="0"/>
              <a:t>stopped me doing my </a:t>
            </a:r>
            <a:r>
              <a:rPr lang="en-US" sz="4000" dirty="0" smtClean="0"/>
              <a:t>research</a:t>
            </a:r>
          </a:p>
          <a:p>
            <a:pPr algn="ctr"/>
            <a:r>
              <a:rPr lang="en-US" sz="4000" i="1" dirty="0" smtClean="0"/>
              <a:t>Chris </a:t>
            </a:r>
            <a:r>
              <a:rPr lang="en-US" sz="4000" i="1" dirty="0" err="1" smtClean="0"/>
              <a:t>Hartgerink</a:t>
            </a:r>
            <a:endParaRPr lang="en-US" sz="4000" i="1" dirty="0"/>
          </a:p>
        </p:txBody>
      </p:sp>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912926" y="2236135"/>
            <a:ext cx="1635122" cy="1760670"/>
          </a:xfrm>
          <a:prstGeom prst="rect">
            <a:avLst/>
          </a:prstGeom>
        </p:spPr>
      </p:pic>
    </p:spTree>
    <p:extLst>
      <p:ext uri="{BB962C8B-B14F-4D97-AF65-F5344CB8AC3E}">
        <p14:creationId xmlns:p14="http://schemas.microsoft.com/office/powerpoint/2010/main" val="131234015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71921"/>
            <a:ext cx="8229600" cy="5326103"/>
          </a:xfrm>
        </p:spPr>
        <p:txBody>
          <a:bodyPr>
            <a:normAutofit fontScale="47500" lnSpcReduction="20000"/>
          </a:bodyPr>
          <a:lstStyle/>
          <a:p>
            <a:pPr marL="0" indent="0">
              <a:buNone/>
            </a:pPr>
            <a:r>
              <a:rPr lang="en-US" b="1" dirty="0"/>
              <a:t>I am a statistician interested in detecting potentially problematic research such as data fabrication, </a:t>
            </a:r>
            <a:r>
              <a:rPr lang="en-US" dirty="0"/>
              <a:t>which results in unreliable findings and can harm policy-making, confound funding decisions, and hampers research progress.</a:t>
            </a:r>
          </a:p>
          <a:p>
            <a:pPr marL="0" indent="0">
              <a:buNone/>
            </a:pPr>
            <a:r>
              <a:rPr lang="en-US" dirty="0">
                <a:solidFill>
                  <a:schemeClr val="bg1">
                    <a:lumMod val="75000"/>
                  </a:schemeClr>
                </a:solidFill>
              </a:rPr>
              <a:t>To this end, I am content mining results reported in the psychology literature. Content mining the literature is a valuable avenue of investigating research questions with innovative methods. For example, our research group has written an automated program to mine research papers for errors in the reported results and found that 1/8 papers (of 30,000) contains at least one result that could directly influence the substantive conclusion [1]</a:t>
            </a:r>
            <a:r>
              <a:rPr lang="en-US" dirty="0" smtClean="0">
                <a:solidFill>
                  <a:schemeClr val="bg1">
                    <a:lumMod val="75000"/>
                  </a:schemeClr>
                </a:solidFill>
              </a:rPr>
              <a:t>.</a:t>
            </a:r>
          </a:p>
          <a:p>
            <a:pPr marL="0" indent="0">
              <a:buNone/>
            </a:pPr>
            <a:r>
              <a:rPr lang="en-US" dirty="0">
                <a:solidFill>
                  <a:schemeClr val="bg1">
                    <a:lumMod val="75000"/>
                  </a:schemeClr>
                </a:solidFill>
              </a:rPr>
              <a:t>In new research, I am trying to extract test results, figures, tables, and other information reported in papers throughout the majority of the psychology literature. As such, I need the research papers published in psychology that I can mine for these data. To this end, I started ‘bulk’ downloading research papers from, for instance, </a:t>
            </a:r>
            <a:r>
              <a:rPr lang="en-US" dirty="0" err="1">
                <a:solidFill>
                  <a:schemeClr val="bg1">
                    <a:lumMod val="75000"/>
                  </a:schemeClr>
                </a:solidFill>
              </a:rPr>
              <a:t>Sciencedirect</a:t>
            </a:r>
            <a:r>
              <a:rPr lang="en-US" dirty="0">
                <a:solidFill>
                  <a:schemeClr val="bg1">
                    <a:lumMod val="75000"/>
                  </a:schemeClr>
                </a:solidFill>
              </a:rPr>
              <a:t>. I was doing this for scholarly purposes and took into account potential server load by limiting the amount of papers I downloaded per minute to 9. I had no intention to redistribute the downloaded materials, had legal access to them because my university pays a subscription, and I only wanted to extract facts from these papers.</a:t>
            </a:r>
          </a:p>
          <a:p>
            <a:pPr marL="0" indent="0">
              <a:buNone/>
            </a:pPr>
            <a:r>
              <a:rPr lang="en-US" dirty="0">
                <a:solidFill>
                  <a:schemeClr val="bg1">
                    <a:lumMod val="75000"/>
                  </a:schemeClr>
                </a:solidFill>
              </a:rPr>
              <a:t>Full disclosure, I downloaded approximately 30GB of data from </a:t>
            </a:r>
            <a:r>
              <a:rPr lang="en-US" dirty="0" err="1">
                <a:solidFill>
                  <a:schemeClr val="bg1">
                    <a:lumMod val="75000"/>
                  </a:schemeClr>
                </a:solidFill>
              </a:rPr>
              <a:t>Sciencedirect</a:t>
            </a:r>
            <a:r>
              <a:rPr lang="en-US" dirty="0">
                <a:solidFill>
                  <a:schemeClr val="bg1">
                    <a:lumMod val="75000"/>
                  </a:schemeClr>
                </a:solidFill>
              </a:rPr>
              <a:t> in approximately 10 days. This boils down to a server load of 0.0021GB</a:t>
            </a:r>
            <a:r>
              <a:rPr lang="en-US" dirty="0" smtClean="0">
                <a:solidFill>
                  <a:schemeClr val="bg1">
                    <a:lumMod val="75000"/>
                  </a:schemeClr>
                </a:solidFill>
              </a:rPr>
              <a:t>/[min], </a:t>
            </a:r>
            <a:r>
              <a:rPr lang="en-US" dirty="0">
                <a:solidFill>
                  <a:schemeClr val="bg1">
                    <a:lumMod val="75000"/>
                  </a:schemeClr>
                </a:solidFill>
              </a:rPr>
              <a:t>0.125GB/h, 3GB/day</a:t>
            </a:r>
            <a:r>
              <a:rPr lang="en-US" dirty="0" smtClean="0">
                <a:solidFill>
                  <a:schemeClr val="bg1">
                    <a:lumMod val="75000"/>
                  </a:schemeClr>
                </a:solidFill>
              </a:rPr>
              <a:t>.</a:t>
            </a:r>
          </a:p>
          <a:p>
            <a:pPr marL="0" indent="0">
              <a:buNone/>
            </a:pPr>
            <a:r>
              <a:rPr lang="en-US" dirty="0"/>
              <a:t>Approximately two weeks after I started </a:t>
            </a:r>
            <a:r>
              <a:rPr lang="en-US" b="1" dirty="0"/>
              <a:t>downloading psychology research papers</a:t>
            </a:r>
            <a:r>
              <a:rPr lang="en-US" dirty="0"/>
              <a:t>, </a:t>
            </a:r>
            <a:r>
              <a:rPr lang="en-US" b="1" dirty="0"/>
              <a:t>Elsevier notified my university that this was a violation </a:t>
            </a:r>
            <a:r>
              <a:rPr lang="en-US" dirty="0"/>
              <a:t>of the access contract, that this could be </a:t>
            </a:r>
            <a:r>
              <a:rPr lang="en-US" b="1" dirty="0"/>
              <a:t>considered stealing of content, and that they wanted it to stop. My librarian explicitly instructed me to stop downloading </a:t>
            </a:r>
            <a:r>
              <a:rPr lang="en-US" dirty="0"/>
              <a:t>(which I did immediately), otherwise Elsevier would cut all access to </a:t>
            </a:r>
            <a:r>
              <a:rPr lang="en-US" dirty="0" err="1"/>
              <a:t>Sciencedirect</a:t>
            </a:r>
            <a:r>
              <a:rPr lang="en-US" dirty="0"/>
              <a:t> for my university.</a:t>
            </a:r>
          </a:p>
          <a:p>
            <a:pPr marL="0" indent="0">
              <a:buNone/>
            </a:pPr>
            <a:r>
              <a:rPr lang="en-US" dirty="0">
                <a:solidFill>
                  <a:schemeClr val="bg1">
                    <a:lumMod val="75000"/>
                  </a:schemeClr>
                </a:solidFill>
              </a:rPr>
              <a:t>I am now not able to mine a substantial part of the literature, and because of this Elsevier is directly hampering me in my research</a:t>
            </a:r>
            <a:r>
              <a:rPr lang="en-US" dirty="0" smtClean="0">
                <a:solidFill>
                  <a:schemeClr val="bg1">
                    <a:lumMod val="75000"/>
                  </a:schemeClr>
                </a:solidFill>
              </a:rPr>
              <a:t>.</a:t>
            </a:r>
            <a:endParaRPr lang="en-US" dirty="0">
              <a:solidFill>
                <a:schemeClr val="bg1">
                  <a:lumMod val="75000"/>
                </a:schemeClr>
              </a:solidFill>
            </a:endParaRPr>
          </a:p>
          <a:p>
            <a:pPr marL="0" indent="0">
              <a:buNone/>
            </a:pPr>
            <a:r>
              <a:rPr lang="en-US" i="1" dirty="0">
                <a:solidFill>
                  <a:schemeClr val="bg1">
                    <a:lumMod val="75000"/>
                  </a:schemeClr>
                </a:solidFill>
              </a:rPr>
              <a:t>[1] </a:t>
            </a:r>
            <a:r>
              <a:rPr lang="en-US" i="1" dirty="0" err="1">
                <a:solidFill>
                  <a:schemeClr val="bg1">
                    <a:lumMod val="75000"/>
                  </a:schemeClr>
                </a:solidFill>
              </a:rPr>
              <a:t>Nuijten</a:t>
            </a:r>
            <a:r>
              <a:rPr lang="en-US" i="1" dirty="0">
                <a:solidFill>
                  <a:schemeClr val="bg1">
                    <a:lumMod val="75000"/>
                  </a:schemeClr>
                </a:solidFill>
              </a:rPr>
              <a:t>, M. B., </a:t>
            </a:r>
            <a:r>
              <a:rPr lang="en-US" i="1" dirty="0" err="1">
                <a:solidFill>
                  <a:schemeClr val="bg1">
                    <a:lumMod val="75000"/>
                  </a:schemeClr>
                </a:solidFill>
              </a:rPr>
              <a:t>Hartgerink</a:t>
            </a:r>
            <a:r>
              <a:rPr lang="en-US" i="1" dirty="0">
                <a:solidFill>
                  <a:schemeClr val="bg1">
                    <a:lumMod val="75000"/>
                  </a:schemeClr>
                </a:solidFill>
              </a:rPr>
              <a:t>, C. H. J., van </a:t>
            </a:r>
            <a:r>
              <a:rPr lang="en-US" i="1" dirty="0" err="1">
                <a:solidFill>
                  <a:schemeClr val="bg1">
                    <a:lumMod val="75000"/>
                  </a:schemeClr>
                </a:solidFill>
              </a:rPr>
              <a:t>Assen</a:t>
            </a:r>
            <a:r>
              <a:rPr lang="en-US" i="1" dirty="0">
                <a:solidFill>
                  <a:schemeClr val="bg1">
                    <a:lumMod val="75000"/>
                  </a:schemeClr>
                </a:solidFill>
              </a:rPr>
              <a:t>, M. A. L. M., </a:t>
            </a:r>
            <a:r>
              <a:rPr lang="en-US" i="1" dirty="0" err="1">
                <a:solidFill>
                  <a:schemeClr val="bg1">
                    <a:lumMod val="75000"/>
                  </a:schemeClr>
                </a:solidFill>
              </a:rPr>
              <a:t>Epskamp</a:t>
            </a:r>
            <a:r>
              <a:rPr lang="en-US" i="1" dirty="0">
                <a:solidFill>
                  <a:schemeClr val="bg1">
                    <a:lumMod val="75000"/>
                  </a:schemeClr>
                </a:solidFill>
              </a:rPr>
              <a:t>, S., &amp; </a:t>
            </a:r>
            <a:r>
              <a:rPr lang="en-US" i="1" dirty="0" err="1">
                <a:solidFill>
                  <a:schemeClr val="bg1">
                    <a:lumMod val="75000"/>
                  </a:schemeClr>
                </a:solidFill>
              </a:rPr>
              <a:t>Wicherts</a:t>
            </a:r>
            <a:r>
              <a:rPr lang="en-US" i="1" dirty="0">
                <a:solidFill>
                  <a:schemeClr val="bg1">
                    <a:lumMod val="75000"/>
                  </a:schemeClr>
                </a:solidFill>
              </a:rPr>
              <a:t>, J. M. (2015). The prevalence of statistical reporting errors in psychology (1985–2013). Behavior Research Methods, 1–22. </a:t>
            </a:r>
            <a:r>
              <a:rPr lang="en-US" i="1" dirty="0" err="1">
                <a:solidFill>
                  <a:schemeClr val="bg1">
                    <a:lumMod val="75000"/>
                  </a:schemeClr>
                </a:solidFill>
              </a:rPr>
              <a:t>doi</a:t>
            </a:r>
            <a:r>
              <a:rPr lang="en-US" i="1" dirty="0">
                <a:solidFill>
                  <a:schemeClr val="bg1">
                    <a:lumMod val="75000"/>
                  </a:schemeClr>
                </a:solidFill>
              </a:rPr>
              <a:t>: </a:t>
            </a:r>
            <a:r>
              <a:rPr lang="en-US" i="1" u="sng" dirty="0">
                <a:solidFill>
                  <a:schemeClr val="bg1">
                    <a:lumMod val="75000"/>
                  </a:schemeClr>
                </a:solidFill>
              </a:rPr>
              <a:t>10.3758/s13428-015-0664-2</a:t>
            </a:r>
          </a:p>
          <a:p>
            <a:pPr marL="0" indent="0">
              <a:buNone/>
            </a:pPr>
            <a:endParaRPr lang="en-US" dirty="0"/>
          </a:p>
        </p:txBody>
      </p:sp>
      <p:sp>
        <p:nvSpPr>
          <p:cNvPr id="4" name="TextBox 3"/>
          <p:cNvSpPr txBox="1"/>
          <p:nvPr/>
        </p:nvSpPr>
        <p:spPr>
          <a:xfrm>
            <a:off x="2672691" y="345128"/>
            <a:ext cx="3628818" cy="461665"/>
          </a:xfrm>
          <a:prstGeom prst="rect">
            <a:avLst/>
          </a:prstGeom>
          <a:noFill/>
        </p:spPr>
        <p:txBody>
          <a:bodyPr wrap="none" rtlCol="0">
            <a:spAutoFit/>
          </a:bodyPr>
          <a:lstStyle/>
          <a:p>
            <a:r>
              <a:rPr lang="en-US" sz="2400" dirty="0" smtClean="0"/>
              <a:t>Chris </a:t>
            </a:r>
            <a:r>
              <a:rPr lang="en-US" sz="2400" dirty="0" err="1" smtClean="0"/>
              <a:t>Hartgerink’s</a:t>
            </a:r>
            <a:r>
              <a:rPr lang="en-US" sz="2400" dirty="0" smtClean="0"/>
              <a:t> blog post</a:t>
            </a:r>
            <a:endParaRPr lang="en-US" sz="2400" dirty="0"/>
          </a:p>
        </p:txBody>
      </p:sp>
      <p:pic>
        <p:nvPicPr>
          <p:cNvPr id="5" name="Picture 4" descr="Screen Shot 2016-12-12 at 09.48.2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1751" y="1610609"/>
            <a:ext cx="2783124" cy="2897892"/>
          </a:xfrm>
          <a:prstGeom prst="rect">
            <a:avLst/>
          </a:prstGeom>
        </p:spPr>
      </p:pic>
    </p:spTree>
    <p:extLst>
      <p:ext uri="{BB962C8B-B14F-4D97-AF65-F5344CB8AC3E}">
        <p14:creationId xmlns:p14="http://schemas.microsoft.com/office/powerpoint/2010/main" val="93822746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4293" y="6348587"/>
            <a:ext cx="8815234" cy="369332"/>
          </a:xfrm>
          <a:prstGeom prst="rect">
            <a:avLst/>
          </a:prstGeom>
          <a:noFill/>
        </p:spPr>
        <p:txBody>
          <a:bodyPr wrap="none" rtlCol="0">
            <a:spAutoFit/>
          </a:bodyPr>
          <a:lstStyle/>
          <a:p>
            <a:r>
              <a:rPr lang="en-US" dirty="0">
                <a:hlinkClick r:id="rId3"/>
              </a:rPr>
              <a:t>http://onsnetwork.org/chartgerink/2016/02/23/wiley-also-stopped-my-doing-my-research</a:t>
            </a:r>
            <a:r>
              <a:rPr lang="en-US" dirty="0" smtClean="0">
                <a:hlinkClick r:id="rId3"/>
              </a:rPr>
              <a:t>/</a:t>
            </a:r>
            <a:r>
              <a:rPr lang="en-US" dirty="0" smtClean="0"/>
              <a:t> </a:t>
            </a:r>
            <a:endParaRPr lang="en-US" dirty="0"/>
          </a:p>
        </p:txBody>
      </p:sp>
      <p:sp>
        <p:nvSpPr>
          <p:cNvPr id="6" name="TextBox 5"/>
          <p:cNvSpPr txBox="1"/>
          <p:nvPr/>
        </p:nvSpPr>
        <p:spPr>
          <a:xfrm>
            <a:off x="125849" y="-241868"/>
            <a:ext cx="8963678" cy="6401751"/>
          </a:xfrm>
          <a:prstGeom prst="rect">
            <a:avLst/>
          </a:prstGeom>
          <a:noFill/>
        </p:spPr>
        <p:txBody>
          <a:bodyPr wrap="square" rtlCol="0">
            <a:spAutoFit/>
          </a:bodyPr>
          <a:lstStyle/>
          <a:p>
            <a:endParaRPr lang="en-US" sz="1400" dirty="0"/>
          </a:p>
          <a:p>
            <a:r>
              <a:rPr lang="en-US" sz="2400" b="1" dirty="0"/>
              <a:t>Wiley also stopped </a:t>
            </a:r>
            <a:r>
              <a:rPr lang="en-US" sz="2400" b="1" dirty="0" smtClean="0"/>
              <a:t>me </a:t>
            </a:r>
            <a:r>
              <a:rPr lang="en-US" sz="2400" b="1" dirty="0"/>
              <a:t>(Chris </a:t>
            </a:r>
            <a:r>
              <a:rPr lang="en-US" sz="2400" b="1" dirty="0" err="1"/>
              <a:t>Hartgerink</a:t>
            </a:r>
            <a:r>
              <a:rPr lang="en-US" sz="2400" b="1" dirty="0"/>
              <a:t>)</a:t>
            </a:r>
            <a:r>
              <a:rPr lang="en-US" sz="2400" b="1" dirty="0" smtClean="0"/>
              <a:t> </a:t>
            </a:r>
            <a:r>
              <a:rPr lang="en-US" sz="2400" b="1" dirty="0"/>
              <a:t>doing my </a:t>
            </a:r>
            <a:r>
              <a:rPr lang="en-US" sz="2400" b="1" dirty="0" smtClean="0"/>
              <a:t>research</a:t>
            </a:r>
            <a:endParaRPr lang="en-US" sz="2400" b="1" dirty="0"/>
          </a:p>
          <a:p>
            <a:endParaRPr lang="en-US" sz="1400" dirty="0"/>
          </a:p>
          <a:p>
            <a:r>
              <a:rPr lang="en-US" sz="1400" dirty="0">
                <a:solidFill>
                  <a:schemeClr val="bg1">
                    <a:lumMod val="75000"/>
                  </a:schemeClr>
                </a:solidFill>
              </a:rPr>
              <a:t>In November, I wrote about how Elsevier wanted me to stop downloading scientific articles for my research. Today, Wiley also ordered me to stop downloading</a:t>
            </a:r>
            <a:r>
              <a:rPr lang="en-US" sz="1400" dirty="0" smtClean="0">
                <a:solidFill>
                  <a:schemeClr val="bg1">
                    <a:lumMod val="75000"/>
                  </a:schemeClr>
                </a:solidFill>
              </a:rPr>
              <a:t>.</a:t>
            </a:r>
            <a:endParaRPr lang="en-US" sz="1400" dirty="0"/>
          </a:p>
          <a:p>
            <a:r>
              <a:rPr lang="en-US" sz="1400" dirty="0">
                <a:solidFill>
                  <a:srgbClr val="BFBFBF"/>
                </a:solidFill>
              </a:rPr>
              <a:t>As a quick recapitulation</a:t>
            </a:r>
            <a:r>
              <a:rPr lang="en-US" sz="2400" b="1" dirty="0"/>
              <a:t>: </a:t>
            </a:r>
            <a:r>
              <a:rPr lang="en-US" sz="2400" b="1" dirty="0">
                <a:solidFill>
                  <a:srgbClr val="000000"/>
                </a:solidFill>
              </a:rPr>
              <a:t>I am a statistician doing research into detecting potentially problematic research such as data fabrication and estimating how often it occurs</a:t>
            </a:r>
            <a:r>
              <a:rPr lang="en-US" sz="1400" dirty="0">
                <a:solidFill>
                  <a:schemeClr val="bg1">
                    <a:lumMod val="75000"/>
                  </a:schemeClr>
                </a:solidFill>
              </a:rPr>
              <a:t>. </a:t>
            </a:r>
            <a:r>
              <a:rPr lang="en-US" sz="1200" dirty="0">
                <a:solidFill>
                  <a:schemeClr val="bg1">
                    <a:lumMod val="75000"/>
                  </a:schemeClr>
                </a:solidFill>
              </a:rPr>
              <a:t>For this, I need to download many scientific articles, because my research applies content mining methods that extract facts from them (e.g., test statistics). These facts serve as my data to answer my research questions. If I cannot download these research articles, I cannot collect the data I need to do my research</a:t>
            </a:r>
            <a:r>
              <a:rPr lang="en-US" sz="1200" dirty="0" smtClean="0">
                <a:solidFill>
                  <a:schemeClr val="bg1">
                    <a:lumMod val="75000"/>
                  </a:schemeClr>
                </a:solidFill>
              </a:rPr>
              <a:t>.</a:t>
            </a:r>
            <a:endParaRPr lang="en-US" sz="1200" dirty="0">
              <a:solidFill>
                <a:schemeClr val="bg1">
                  <a:lumMod val="75000"/>
                </a:schemeClr>
              </a:solidFill>
            </a:endParaRPr>
          </a:p>
          <a:p>
            <a:r>
              <a:rPr lang="en-US" sz="1200" dirty="0">
                <a:solidFill>
                  <a:schemeClr val="bg1">
                    <a:lumMod val="75000"/>
                  </a:schemeClr>
                </a:solidFill>
              </a:rPr>
              <a:t>I was downloading psychology research articles from the Wiley library, with a maximum of 5 per minute. I did this using the tool quickscrape, developed by the </a:t>
            </a:r>
            <a:r>
              <a:rPr lang="en-US" sz="1200" dirty="0" err="1">
                <a:solidFill>
                  <a:schemeClr val="bg1">
                    <a:lumMod val="75000"/>
                  </a:schemeClr>
                </a:solidFill>
              </a:rPr>
              <a:t>ContentMine</a:t>
            </a:r>
            <a:r>
              <a:rPr lang="en-US" sz="1200" dirty="0">
                <a:solidFill>
                  <a:schemeClr val="bg1">
                    <a:lumMod val="75000"/>
                  </a:schemeClr>
                </a:solidFill>
              </a:rPr>
              <a:t> organization. With this, I have downloaded approximately 18,680 research articles from the Wiley library, which I was downloading solely for research purposes</a:t>
            </a:r>
            <a:r>
              <a:rPr lang="en-US" sz="1200" dirty="0" smtClean="0">
                <a:solidFill>
                  <a:schemeClr val="bg1">
                    <a:lumMod val="75000"/>
                  </a:schemeClr>
                </a:solidFill>
              </a:rPr>
              <a:t>.</a:t>
            </a:r>
            <a:endParaRPr lang="en-US" sz="1400" dirty="0">
              <a:solidFill>
                <a:schemeClr val="bg1">
                  <a:lumMod val="75000"/>
                </a:schemeClr>
              </a:solidFill>
            </a:endParaRPr>
          </a:p>
          <a:p>
            <a:r>
              <a:rPr lang="en-US" sz="1400" dirty="0">
                <a:solidFill>
                  <a:schemeClr val="bg1">
                    <a:lumMod val="75000"/>
                  </a:schemeClr>
                </a:solidFill>
              </a:rPr>
              <a:t>Wiley noticed my downloading and notified my university library that they detected a compromised proxy, which they had immediately restricted. They called </a:t>
            </a:r>
            <a:r>
              <a:rPr lang="en-US" sz="1400" dirty="0">
                <a:solidFill>
                  <a:srgbClr val="000000"/>
                </a:solidFill>
              </a:rPr>
              <a:t>it “</a:t>
            </a:r>
            <a:r>
              <a:rPr lang="en-US" sz="2400" b="1" dirty="0">
                <a:solidFill>
                  <a:srgbClr val="000000"/>
                </a:solidFill>
              </a:rPr>
              <a:t>illegally </a:t>
            </a:r>
            <a:r>
              <a:rPr lang="en-US" sz="2400" b="1" dirty="0"/>
              <a:t>downloading copyrighted content </a:t>
            </a:r>
            <a:r>
              <a:rPr lang="en-US" sz="1400" dirty="0">
                <a:solidFill>
                  <a:schemeClr val="bg1">
                    <a:lumMod val="75000"/>
                  </a:schemeClr>
                </a:solidFill>
              </a:rPr>
              <a:t>licensed by your institution”. However, at no point was there any investigation into whether my user credentials were actually compromised (they were not). Whether I had legitimate reasons to download these articles was never discussed. The original email from Wiley is available here.</a:t>
            </a:r>
          </a:p>
          <a:p>
            <a:endParaRPr lang="en-US" sz="1400" dirty="0"/>
          </a:p>
          <a:p>
            <a:r>
              <a:rPr lang="en-US" sz="1400" dirty="0"/>
              <a:t>As a result of </a:t>
            </a:r>
            <a:r>
              <a:rPr lang="en-US" sz="2000" b="1" dirty="0"/>
              <a:t>Wiley denying me to download these research articles</a:t>
            </a:r>
            <a:r>
              <a:rPr lang="en-US" sz="1400" dirty="0"/>
              <a:t>, I cannot collect data from another one of the big publishers, alongside Elsevier</a:t>
            </a:r>
            <a:r>
              <a:rPr lang="en-US" sz="1400" dirty="0">
                <a:solidFill>
                  <a:schemeClr val="bg1">
                    <a:lumMod val="75000"/>
                  </a:schemeClr>
                </a:solidFill>
              </a:rPr>
              <a:t>. Wiley is more strict than Elsevier by immediately condemning the downloading as illegal, whereas Elsevier offers an (inadequate) API with additional terms of use (while legitimate access has already been obtained). I am really confused about what the publisher’s stance on content mining is, because </a:t>
            </a:r>
            <a:r>
              <a:rPr lang="en-US" b="1" dirty="0"/>
              <a:t>Sage and Springer seemingly allow it; I have downloaded 150,210 research articles from Springer and 12,971 from Sage and they never complained about it</a:t>
            </a:r>
            <a:r>
              <a:rPr lang="en-US" sz="1400" dirty="0"/>
              <a:t>.</a:t>
            </a:r>
          </a:p>
        </p:txBody>
      </p:sp>
    </p:spTree>
    <p:extLst>
      <p:ext uri="{BB962C8B-B14F-4D97-AF65-F5344CB8AC3E}">
        <p14:creationId xmlns:p14="http://schemas.microsoft.com/office/powerpoint/2010/main" val="408884730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STM Publishers prevent Mining</a:t>
            </a:r>
            <a:endParaRPr lang="en-US" dirty="0"/>
          </a:p>
        </p:txBody>
      </p:sp>
      <p:sp>
        <p:nvSpPr>
          <p:cNvPr id="3" name="Content Placeholder 2"/>
          <p:cNvSpPr>
            <a:spLocks noGrp="1"/>
          </p:cNvSpPr>
          <p:nvPr>
            <p:ph idx="1"/>
          </p:nvPr>
        </p:nvSpPr>
        <p:spPr>
          <a:xfrm>
            <a:off x="457200" y="1133713"/>
            <a:ext cx="8229600" cy="4525963"/>
          </a:xfrm>
        </p:spPr>
        <p:txBody>
          <a:bodyPr/>
          <a:lstStyle/>
          <a:p>
            <a:r>
              <a:rPr lang="en-US" dirty="0" smtClean="0"/>
              <a:t>FUD &amp; disinformation about legality (</a:t>
            </a:r>
            <a:r>
              <a:rPr lang="en-US" i="1" dirty="0" smtClean="0"/>
              <a:t>Elsevier</a:t>
            </a:r>
            <a:r>
              <a:rPr lang="en-US" dirty="0" smtClean="0"/>
              <a:t>)</a:t>
            </a:r>
          </a:p>
          <a:p>
            <a:r>
              <a:rPr lang="en-US" dirty="0" smtClean="0"/>
              <a:t>Monopolies on infrastructure (“API”s, CCC </a:t>
            </a:r>
            <a:r>
              <a:rPr lang="en-US" i="1" dirty="0" err="1" smtClean="0"/>
              <a:t>Rightfind</a:t>
            </a:r>
            <a:r>
              <a:rPr lang="en-US" dirty="0" smtClean="0"/>
              <a:t>)</a:t>
            </a:r>
          </a:p>
          <a:p>
            <a:r>
              <a:rPr lang="en-US" dirty="0" smtClean="0"/>
              <a:t>Technical obstruction (</a:t>
            </a:r>
            <a:r>
              <a:rPr lang="en-US" i="1" dirty="0" smtClean="0"/>
              <a:t>Wiley</a:t>
            </a:r>
            <a:r>
              <a:rPr lang="en-US" dirty="0" smtClean="0"/>
              <a:t> </a:t>
            </a:r>
            <a:r>
              <a:rPr lang="en-US" dirty="0" err="1" smtClean="0"/>
              <a:t>Captcha</a:t>
            </a:r>
            <a:r>
              <a:rPr lang="en-US" dirty="0" smtClean="0"/>
              <a:t>, </a:t>
            </a:r>
            <a:r>
              <a:rPr lang="en-US" i="1" dirty="0" smtClean="0"/>
              <a:t>Macmillan</a:t>
            </a:r>
            <a:r>
              <a:rPr lang="en-US" dirty="0" smtClean="0"/>
              <a:t> </a:t>
            </a:r>
            <a:r>
              <a:rPr lang="en-US" dirty="0" err="1" smtClean="0"/>
              <a:t>Readcube</a:t>
            </a:r>
            <a:r>
              <a:rPr lang="en-US" dirty="0" smtClean="0"/>
              <a:t>)</a:t>
            </a:r>
          </a:p>
          <a:p>
            <a:r>
              <a:rPr lang="en-US" dirty="0" smtClean="0"/>
              <a:t>Restrictive </a:t>
            </a:r>
            <a:r>
              <a:rPr lang="en-US" dirty="0"/>
              <a:t>c</a:t>
            </a:r>
            <a:r>
              <a:rPr lang="en-US" dirty="0" smtClean="0"/>
              <a:t>ontracts with libraries (</a:t>
            </a:r>
            <a:r>
              <a:rPr lang="en-US" i="1" dirty="0" smtClean="0"/>
              <a:t>ALL</a:t>
            </a:r>
            <a:r>
              <a:rPr lang="en-US" dirty="0" smtClean="0"/>
              <a:t>) [1]</a:t>
            </a:r>
          </a:p>
          <a:p>
            <a:r>
              <a:rPr lang="en-US" dirty="0" smtClean="0"/>
              <a:t>Wasting my/our time (</a:t>
            </a:r>
            <a:r>
              <a:rPr lang="en-US" i="1" dirty="0" smtClean="0"/>
              <a:t>ALL</a:t>
            </a:r>
            <a:r>
              <a:rPr lang="en-US" dirty="0" smtClean="0"/>
              <a:t>)</a:t>
            </a:r>
            <a:endParaRPr lang="en-US" dirty="0"/>
          </a:p>
        </p:txBody>
      </p:sp>
      <p:sp>
        <p:nvSpPr>
          <p:cNvPr id="4" name="Rectangle 3"/>
          <p:cNvSpPr/>
          <p:nvPr/>
        </p:nvSpPr>
        <p:spPr>
          <a:xfrm>
            <a:off x="736217" y="5779078"/>
            <a:ext cx="7246357" cy="923330"/>
          </a:xfrm>
          <a:prstGeom prst="rect">
            <a:avLst/>
          </a:prstGeom>
        </p:spPr>
        <p:txBody>
          <a:bodyPr wrap="square">
            <a:spAutoFit/>
          </a:bodyPr>
          <a:lstStyle/>
          <a:p>
            <a:r>
              <a:rPr lang="en-US" dirty="0" smtClean="0"/>
              <a:t>[1] [You may not] utilize </a:t>
            </a:r>
            <a:r>
              <a:rPr lang="en-US" dirty="0"/>
              <a:t>the TDM Output to enhance </a:t>
            </a:r>
            <a:r>
              <a:rPr lang="en-US" dirty="0" smtClean="0"/>
              <a:t>… subject </a:t>
            </a:r>
            <a:r>
              <a:rPr lang="en-US" dirty="0"/>
              <a:t>repositories in a way that would </a:t>
            </a:r>
            <a:r>
              <a:rPr lang="en-US" dirty="0" smtClean="0"/>
              <a:t>[… ] have </a:t>
            </a:r>
            <a:r>
              <a:rPr lang="en-US" dirty="0"/>
              <a:t>the potential to substitute and/or replicate any other existing </a:t>
            </a:r>
            <a:r>
              <a:rPr lang="en-US" b="1" i="1" dirty="0"/>
              <a:t>Elsevier</a:t>
            </a:r>
            <a:r>
              <a:rPr lang="en-US" dirty="0"/>
              <a:t> products, services and/or solutions.</a:t>
            </a:r>
          </a:p>
        </p:txBody>
      </p:sp>
    </p:spTree>
    <p:extLst>
      <p:ext uri="{BB962C8B-B14F-4D97-AF65-F5344CB8AC3E}">
        <p14:creationId xmlns:p14="http://schemas.microsoft.com/office/powerpoint/2010/main" val="237090628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Copyright Problems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By default Copyright </a:t>
            </a:r>
            <a:r>
              <a:rPr lang="en-US" b="1" dirty="0" smtClean="0"/>
              <a:t>forbids everything </a:t>
            </a:r>
            <a:r>
              <a:rPr lang="en-US" dirty="0" smtClean="0"/>
              <a:t>until proved otherwise.</a:t>
            </a:r>
          </a:p>
          <a:p>
            <a:r>
              <a:rPr lang="en-US" dirty="0" smtClean="0"/>
              <a:t>Clear answers are often only </a:t>
            </a:r>
            <a:r>
              <a:rPr lang="en-US" b="1" dirty="0" smtClean="0"/>
              <a:t>available when you defend yourself in court</a:t>
            </a:r>
          </a:p>
          <a:p>
            <a:r>
              <a:rPr lang="en-US" b="1" dirty="0" smtClean="0"/>
              <a:t>Language is not precise</a:t>
            </a:r>
            <a:r>
              <a:rPr lang="en-US" dirty="0" smtClean="0"/>
              <a:t>.</a:t>
            </a:r>
          </a:p>
          <a:p>
            <a:pPr lvl="1"/>
            <a:r>
              <a:rPr lang="en-US" dirty="0" smtClean="0"/>
              <a:t>“non-commercial”</a:t>
            </a:r>
          </a:p>
          <a:p>
            <a:pPr lvl="1"/>
            <a:r>
              <a:rPr lang="en-US" dirty="0" smtClean="0"/>
              <a:t>“fair redistribution”</a:t>
            </a:r>
          </a:p>
          <a:p>
            <a:pPr lvl="1"/>
            <a:r>
              <a:rPr lang="en-US" dirty="0" smtClean="0"/>
              <a:t>“public interest research organization”</a:t>
            </a:r>
          </a:p>
          <a:p>
            <a:r>
              <a:rPr lang="en-US" dirty="0" smtClean="0"/>
              <a:t>Scientific Researchers using mining live in a </a:t>
            </a:r>
            <a:r>
              <a:rPr lang="en-US" b="1" dirty="0" smtClean="0"/>
              <a:t>constant state of Fear-Uncertainty</a:t>
            </a:r>
            <a:r>
              <a:rPr lang="en-US" b="1" dirty="0"/>
              <a:t>-</a:t>
            </a:r>
            <a:r>
              <a:rPr lang="en-US" b="1" dirty="0" smtClean="0"/>
              <a:t>Doubt.</a:t>
            </a:r>
          </a:p>
          <a:p>
            <a:endParaRPr lang="en-US" dirty="0"/>
          </a:p>
          <a:p>
            <a:r>
              <a:rPr lang="en-US" dirty="0" smtClean="0"/>
              <a:t>Legal reform is a necessary but not sufficient solution.</a:t>
            </a:r>
            <a:endParaRPr lang="en-US" dirty="0"/>
          </a:p>
        </p:txBody>
      </p:sp>
    </p:spTree>
    <p:extLst>
      <p:ext uri="{BB962C8B-B14F-4D97-AF65-F5344CB8AC3E}">
        <p14:creationId xmlns:p14="http://schemas.microsoft.com/office/powerpoint/2010/main" val="197913786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27470" y="4512119"/>
            <a:ext cx="2666002" cy="369332"/>
          </a:xfrm>
          <a:prstGeom prst="rect">
            <a:avLst/>
          </a:prstGeom>
        </p:spPr>
        <p:txBody>
          <a:bodyPr wrap="none">
            <a:spAutoFit/>
          </a:bodyPr>
          <a:lstStyle/>
          <a:p>
            <a:r>
              <a:rPr lang="en-US" dirty="0" smtClean="0"/>
              <a:t>(2x digital music industry!)</a:t>
            </a:r>
            <a:endParaRPr lang="en-US" dirty="0"/>
          </a:p>
        </p:txBody>
      </p:sp>
      <p:pic>
        <p:nvPicPr>
          <p:cNvPr id="5" name="Picture 4" descr="Screen Shot 2016-05-19 at 09.50.4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875"/>
            <a:ext cx="9144000" cy="3631605"/>
          </a:xfrm>
          <a:prstGeom prst="rect">
            <a:avLst/>
          </a:prstGeom>
        </p:spPr>
      </p:pic>
      <p:pic>
        <p:nvPicPr>
          <p:cNvPr id="6" name="Picture 5" descr="Screen Shot 2016-05-19 at 09.52.5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935" y="3244334"/>
            <a:ext cx="1989418" cy="2904902"/>
          </a:xfrm>
          <a:prstGeom prst="rect">
            <a:avLst/>
          </a:prstGeom>
        </p:spPr>
      </p:pic>
      <p:pic>
        <p:nvPicPr>
          <p:cNvPr id="7" name="Picture 6" descr="Screen Shot 2016-05-19 at 09.53.5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4353" y="3334627"/>
            <a:ext cx="1867647" cy="2724317"/>
          </a:xfrm>
          <a:prstGeom prst="rect">
            <a:avLst/>
          </a:prstGeom>
        </p:spPr>
      </p:pic>
      <p:pic>
        <p:nvPicPr>
          <p:cNvPr id="8" name="Picture 7" descr="Screen Shot 2016-05-19 at 09.54.5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3334627"/>
            <a:ext cx="1862543" cy="2724317"/>
          </a:xfrm>
          <a:prstGeom prst="rect">
            <a:avLst/>
          </a:prstGeom>
        </p:spPr>
      </p:pic>
      <p:pic>
        <p:nvPicPr>
          <p:cNvPr id="10" name="Picture 9" descr="Screen Shot 2016-05-19 at 09.56.0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05943" y="3335671"/>
            <a:ext cx="1761115" cy="2722229"/>
          </a:xfrm>
          <a:prstGeom prst="rect">
            <a:avLst/>
          </a:prstGeom>
        </p:spPr>
      </p:pic>
      <p:sp>
        <p:nvSpPr>
          <p:cNvPr id="2" name="TextBox 1"/>
          <p:cNvSpPr txBox="1"/>
          <p:nvPr/>
        </p:nvSpPr>
        <p:spPr>
          <a:xfrm>
            <a:off x="1235189" y="6361668"/>
            <a:ext cx="6673622" cy="461665"/>
          </a:xfrm>
          <a:prstGeom prst="rect">
            <a:avLst/>
          </a:prstGeom>
          <a:noFill/>
          <a:ln>
            <a:solidFill>
              <a:schemeClr val="tx1"/>
            </a:solidFill>
          </a:ln>
        </p:spPr>
        <p:txBody>
          <a:bodyPr wrap="none" rtlCol="0">
            <a:spAutoFit/>
          </a:bodyPr>
          <a:lstStyle/>
          <a:p>
            <a:r>
              <a:rPr lang="en-US" sz="2400" dirty="0" err="1" smtClean="0"/>
              <a:t>ContentMine</a:t>
            </a:r>
            <a:r>
              <a:rPr lang="en-US" sz="2400" dirty="0" smtClean="0"/>
              <a:t> is an </a:t>
            </a:r>
            <a:r>
              <a:rPr lang="en-US" sz="2400" dirty="0" err="1" smtClean="0"/>
              <a:t>OpenLocked</a:t>
            </a:r>
            <a:r>
              <a:rPr lang="en-US" sz="2400" dirty="0" smtClean="0"/>
              <a:t> Non-Profit company</a:t>
            </a:r>
            <a:endParaRPr lang="en-US" sz="2400" dirty="0"/>
          </a:p>
        </p:txBody>
      </p:sp>
      <p:sp>
        <p:nvSpPr>
          <p:cNvPr id="3" name="TextBox 2"/>
          <p:cNvSpPr txBox="1"/>
          <p:nvPr/>
        </p:nvSpPr>
        <p:spPr>
          <a:xfrm>
            <a:off x="2402728" y="2818457"/>
            <a:ext cx="5339923" cy="461665"/>
          </a:xfrm>
          <a:prstGeom prst="rect">
            <a:avLst/>
          </a:prstGeom>
          <a:noFill/>
          <a:ln>
            <a:solidFill>
              <a:schemeClr val="tx1"/>
            </a:solidFill>
          </a:ln>
        </p:spPr>
        <p:txBody>
          <a:bodyPr wrap="none" rtlCol="0">
            <a:spAutoFit/>
          </a:bodyPr>
          <a:lstStyle/>
          <a:p>
            <a:r>
              <a:rPr lang="en-US" sz="2400" dirty="0" smtClean="0"/>
              <a:t>Mining millions of Open facts every week</a:t>
            </a:r>
            <a:endParaRPr lang="en-US" sz="2400" dirty="0"/>
          </a:p>
        </p:txBody>
      </p:sp>
      <p:sp>
        <p:nvSpPr>
          <p:cNvPr id="11" name="TextBox 10"/>
          <p:cNvSpPr txBox="1"/>
          <p:nvPr/>
        </p:nvSpPr>
        <p:spPr>
          <a:xfrm>
            <a:off x="896374" y="66241"/>
            <a:ext cx="7566143" cy="646331"/>
          </a:xfrm>
          <a:prstGeom prst="rect">
            <a:avLst/>
          </a:prstGeom>
          <a:noFill/>
        </p:spPr>
        <p:txBody>
          <a:bodyPr wrap="none" rtlCol="0">
            <a:spAutoFit/>
          </a:bodyPr>
          <a:lstStyle/>
          <a:p>
            <a:r>
              <a:rPr lang="en-US" sz="3600" b="1" i="1" dirty="0" smtClean="0"/>
              <a:t>The Right to Read is the Right to Mine</a:t>
            </a:r>
            <a:endParaRPr lang="en-US" sz="3600" b="1" i="1" dirty="0"/>
          </a:p>
        </p:txBody>
      </p:sp>
      <p:pic>
        <p:nvPicPr>
          <p:cNvPr id="12" name="pasted-image.pdf"/>
          <p:cNvPicPr/>
          <p:nvPr/>
        </p:nvPicPr>
        <p:blipFill>
          <a:blip r:embed="rId7">
            <a:extLst/>
          </a:blip>
          <a:stretch>
            <a:fillRect/>
          </a:stretch>
        </p:blipFill>
        <p:spPr>
          <a:xfrm>
            <a:off x="3378977" y="5834274"/>
            <a:ext cx="2386046" cy="629923"/>
          </a:xfrm>
          <a:prstGeom prst="rect">
            <a:avLst/>
          </a:prstGeom>
          <a:ln w="12700">
            <a:miter lim="400000"/>
          </a:ln>
        </p:spPr>
      </p:pic>
    </p:spTree>
    <p:extLst>
      <p:ext uri="{BB962C8B-B14F-4D97-AF65-F5344CB8AC3E}">
        <p14:creationId xmlns:p14="http://schemas.microsoft.com/office/powerpoint/2010/main" val="340002889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Julia </a:t>
            </a:r>
            <a:r>
              <a:rPr lang="en-US" dirty="0" err="1" smtClean="0"/>
              <a:t>Reda</a:t>
            </a:r>
            <a:r>
              <a:rPr lang="en-US" dirty="0" smtClean="0"/>
              <a:t> MEP</a:t>
            </a:r>
            <a:endParaRPr lang="en-US" dirty="0"/>
          </a:p>
        </p:txBody>
      </p:sp>
      <p:pic>
        <p:nvPicPr>
          <p:cNvPr id="5" name="Picture 4" descr="hargreaves_red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361545" cy="6858000"/>
          </a:xfrm>
          <a:prstGeom prst="rect">
            <a:avLst/>
          </a:prstGeom>
        </p:spPr>
      </p:pic>
      <p:sp>
        <p:nvSpPr>
          <p:cNvPr id="4" name="Rectangle 3"/>
          <p:cNvSpPr/>
          <p:nvPr/>
        </p:nvSpPr>
        <p:spPr>
          <a:xfrm>
            <a:off x="2743594" y="3767758"/>
            <a:ext cx="5923985" cy="2308324"/>
          </a:xfrm>
          <a:prstGeom prst="rect">
            <a:avLst/>
          </a:prstGeom>
          <a:solidFill>
            <a:srgbClr val="FFFFFF"/>
          </a:solidFill>
        </p:spPr>
        <p:txBody>
          <a:bodyPr wrap="square">
            <a:spAutoFit/>
          </a:bodyPr>
          <a:lstStyle/>
          <a:p>
            <a:r>
              <a:rPr lang="en-US" b="1" i="1" dirty="0" smtClean="0"/>
              <a:t>Julia </a:t>
            </a:r>
            <a:r>
              <a:rPr lang="en-US" b="1" i="1" dirty="0" err="1" smtClean="0"/>
              <a:t>Reda</a:t>
            </a:r>
            <a:r>
              <a:rPr lang="en-US" b="1" i="1" dirty="0" smtClean="0"/>
              <a:t> MEP</a:t>
            </a:r>
            <a:r>
              <a:rPr lang="en-US" dirty="0" smtClean="0"/>
              <a:t>	</a:t>
            </a:r>
          </a:p>
          <a:p>
            <a:r>
              <a:rPr lang="en-US" dirty="0" smtClean="0"/>
              <a:t>	The current copyright regime is undermining our ability to produce evidence</a:t>
            </a:r>
            <a:r>
              <a:rPr lang="en-US" b="1" dirty="0" smtClean="0"/>
              <a:t>. It is time that academics in large numbers … speak up about this issue. </a:t>
            </a:r>
            <a:r>
              <a:rPr lang="en-US" dirty="0" smtClean="0"/>
              <a:t>Decreasing the very substantial burdens and transaction costs for research and education is one of the declared goals of the Commission’s copyright reform proposal, and the European Parliament has echoed that sentiment in my report.</a:t>
            </a:r>
            <a:endParaRPr lang="en-US" dirty="0"/>
          </a:p>
        </p:txBody>
      </p:sp>
      <p:sp>
        <p:nvSpPr>
          <p:cNvPr id="7" name="Rectangle 6"/>
          <p:cNvSpPr/>
          <p:nvPr/>
        </p:nvSpPr>
        <p:spPr>
          <a:xfrm>
            <a:off x="290121" y="1631018"/>
            <a:ext cx="4572000" cy="1200329"/>
          </a:xfrm>
          <a:prstGeom prst="rect">
            <a:avLst/>
          </a:prstGeom>
          <a:solidFill>
            <a:schemeClr val="bg1"/>
          </a:solidFill>
        </p:spPr>
        <p:txBody>
          <a:bodyPr>
            <a:spAutoFit/>
          </a:bodyPr>
          <a:lstStyle/>
          <a:p>
            <a:r>
              <a:rPr lang="en-US" b="1" i="1" dirty="0" smtClean="0"/>
              <a:t>Prof Ian Hargreaves:</a:t>
            </a:r>
          </a:p>
          <a:p>
            <a:r>
              <a:rPr lang="en-US" dirty="0" smtClean="0"/>
              <a:t>…make </a:t>
            </a:r>
            <a:r>
              <a:rPr lang="en-US" dirty="0"/>
              <a:t>sure that the voices of the digital many are not drowned out in policy discussions by </a:t>
            </a:r>
            <a:r>
              <a:rPr lang="en-US" b="1" dirty="0"/>
              <a:t>the digitally self-interested few</a:t>
            </a:r>
            <a:r>
              <a:rPr lang="en-US" dirty="0"/>
              <a:t>.</a:t>
            </a:r>
          </a:p>
        </p:txBody>
      </p:sp>
      <p:sp>
        <p:nvSpPr>
          <p:cNvPr id="8" name="Rectangle 7"/>
          <p:cNvSpPr/>
          <p:nvPr/>
        </p:nvSpPr>
        <p:spPr>
          <a:xfrm>
            <a:off x="2743594" y="6332863"/>
            <a:ext cx="6800353" cy="523220"/>
          </a:xfrm>
          <a:prstGeom prst="rect">
            <a:avLst/>
          </a:prstGeom>
        </p:spPr>
        <p:txBody>
          <a:bodyPr wrap="square">
            <a:spAutoFit/>
          </a:bodyPr>
          <a:lstStyle/>
          <a:p>
            <a:r>
              <a:rPr lang="en-US" sz="1400" dirty="0">
                <a:hlinkClick r:id="rId3"/>
              </a:rPr>
              <a:t>http://www.create.ac.uk/blog/2015/09/16/epip2015-opening-keynote-response-transcript</a:t>
            </a:r>
            <a:r>
              <a:rPr lang="en-US" sz="1400" dirty="0" smtClean="0">
                <a:hlinkClick r:id="rId3"/>
              </a:rPr>
              <a:t>/</a:t>
            </a:r>
            <a:r>
              <a:rPr lang="en-US" sz="1400" dirty="0" smtClean="0"/>
              <a:t> </a:t>
            </a:r>
            <a:endParaRPr lang="en-US" sz="1400" dirty="0"/>
          </a:p>
        </p:txBody>
      </p:sp>
      <p:sp>
        <p:nvSpPr>
          <p:cNvPr id="10" name="Rectangle 9"/>
          <p:cNvSpPr/>
          <p:nvPr/>
        </p:nvSpPr>
        <p:spPr>
          <a:xfrm>
            <a:off x="6743653" y="1030853"/>
            <a:ext cx="2146630" cy="1477328"/>
          </a:xfrm>
          <a:prstGeom prst="rect">
            <a:avLst/>
          </a:prstGeom>
          <a:solidFill>
            <a:srgbClr val="FFFFFF"/>
          </a:solidFill>
        </p:spPr>
        <p:txBody>
          <a:bodyPr wrap="square">
            <a:spAutoFit/>
          </a:bodyPr>
          <a:lstStyle/>
          <a:p>
            <a:r>
              <a:rPr lang="en-US" dirty="0"/>
              <a:t>there’s a serious risk of Europe digging itself deeper into a digital black hole on copyright, </a:t>
            </a:r>
          </a:p>
        </p:txBody>
      </p:sp>
    </p:spTree>
    <p:extLst>
      <p:ext uri="{BB962C8B-B14F-4D97-AF65-F5344CB8AC3E}">
        <p14:creationId xmlns:p14="http://schemas.microsoft.com/office/powerpoint/2010/main" val="129081382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3021" y="5543177"/>
            <a:ext cx="8199085" cy="995976"/>
          </a:xfrm>
        </p:spPr>
        <p:txBody>
          <a:bodyPr>
            <a:normAutofit/>
          </a:bodyPr>
          <a:lstStyle/>
          <a:p>
            <a:pPr marL="0" indent="0" algn="ctr">
              <a:buNone/>
            </a:pPr>
            <a:r>
              <a:rPr lang="en-US" sz="2000" dirty="0" smtClean="0"/>
              <a:t>[1] The Military-Industrial-Academic complex (1961)</a:t>
            </a:r>
          </a:p>
          <a:p>
            <a:pPr marL="0" indent="0" algn="ctr">
              <a:buNone/>
            </a:pPr>
            <a:r>
              <a:rPr lang="en-US" sz="2000" i="1" dirty="0" smtClean="0"/>
              <a:t>(Dwight D Eisenhower, US President)</a:t>
            </a:r>
          </a:p>
        </p:txBody>
      </p:sp>
      <p:sp>
        <p:nvSpPr>
          <p:cNvPr id="5" name="TextBox 4"/>
          <p:cNvSpPr txBox="1"/>
          <p:nvPr/>
        </p:nvSpPr>
        <p:spPr>
          <a:xfrm>
            <a:off x="1074068" y="2372441"/>
            <a:ext cx="2139785" cy="646331"/>
          </a:xfrm>
          <a:prstGeom prst="rect">
            <a:avLst/>
          </a:prstGeom>
          <a:noFill/>
          <a:ln w="57150" cmpd="sng">
            <a:solidFill>
              <a:srgbClr val="FF0000"/>
            </a:solidFill>
          </a:ln>
        </p:spPr>
        <p:txBody>
          <a:bodyPr wrap="square" rtlCol="0">
            <a:spAutoFit/>
          </a:bodyPr>
          <a:lstStyle/>
          <a:p>
            <a:r>
              <a:rPr lang="en-US" sz="3600" dirty="0" smtClean="0"/>
              <a:t>Publishers</a:t>
            </a:r>
            <a:endParaRPr lang="en-US" sz="3600" dirty="0"/>
          </a:p>
        </p:txBody>
      </p:sp>
      <p:sp>
        <p:nvSpPr>
          <p:cNvPr id="6" name="TextBox 5"/>
          <p:cNvSpPr txBox="1"/>
          <p:nvPr/>
        </p:nvSpPr>
        <p:spPr>
          <a:xfrm>
            <a:off x="4591775" y="2675248"/>
            <a:ext cx="2036285" cy="646331"/>
          </a:xfrm>
          <a:prstGeom prst="rect">
            <a:avLst/>
          </a:prstGeom>
          <a:noFill/>
          <a:ln w="57150" cmpd="sng">
            <a:solidFill>
              <a:srgbClr val="FF0000"/>
            </a:solidFill>
          </a:ln>
        </p:spPr>
        <p:txBody>
          <a:bodyPr wrap="none" rtlCol="0">
            <a:spAutoFit/>
          </a:bodyPr>
          <a:lstStyle/>
          <a:p>
            <a:r>
              <a:rPr lang="en-US" sz="3600" dirty="0" smtClean="0"/>
              <a:t>Academia</a:t>
            </a:r>
            <a:endParaRPr lang="en-US" sz="3600" dirty="0"/>
          </a:p>
        </p:txBody>
      </p:sp>
      <p:cxnSp>
        <p:nvCxnSpPr>
          <p:cNvPr id="8" name="Straight Arrow Connector 7"/>
          <p:cNvCxnSpPr/>
          <p:nvPr/>
        </p:nvCxnSpPr>
        <p:spPr>
          <a:xfrm>
            <a:off x="3250613" y="3142285"/>
            <a:ext cx="134116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3250612" y="2809718"/>
            <a:ext cx="13411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6628062" y="2985589"/>
            <a:ext cx="7487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flipV="1">
            <a:off x="6628061" y="3321580"/>
            <a:ext cx="572443" cy="5639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275891" y="3013032"/>
            <a:ext cx="1315885" cy="523220"/>
          </a:xfrm>
          <a:prstGeom prst="rect">
            <a:avLst/>
          </a:prstGeom>
          <a:noFill/>
        </p:spPr>
        <p:txBody>
          <a:bodyPr wrap="none" rtlCol="0">
            <a:spAutoFit/>
          </a:bodyPr>
          <a:lstStyle/>
          <a:p>
            <a:r>
              <a:rPr lang="en-US" sz="2800" dirty="0" smtClean="0"/>
              <a:t>Glory+?</a:t>
            </a:r>
            <a:endParaRPr lang="en-US" sz="2800" dirty="0"/>
          </a:p>
        </p:txBody>
      </p:sp>
      <p:sp>
        <p:nvSpPr>
          <p:cNvPr id="20" name="TextBox 19"/>
          <p:cNvSpPr txBox="1"/>
          <p:nvPr/>
        </p:nvSpPr>
        <p:spPr>
          <a:xfrm>
            <a:off x="3400373" y="1778597"/>
            <a:ext cx="1239705" cy="1384995"/>
          </a:xfrm>
          <a:prstGeom prst="rect">
            <a:avLst/>
          </a:prstGeom>
          <a:noFill/>
        </p:spPr>
        <p:txBody>
          <a:bodyPr wrap="none" rtlCol="0">
            <a:spAutoFit/>
          </a:bodyPr>
          <a:lstStyle/>
          <a:p>
            <a:r>
              <a:rPr lang="en-US" sz="2800" i="1" dirty="0" smtClean="0"/>
              <a:t>$$</a:t>
            </a:r>
            <a:r>
              <a:rPr lang="en-US" sz="2800" i="1" dirty="0" smtClean="0"/>
              <a:t>,</a:t>
            </a:r>
          </a:p>
          <a:p>
            <a:r>
              <a:rPr lang="en-US" sz="2800" i="1" dirty="0" smtClean="0"/>
              <a:t> </a:t>
            </a:r>
            <a:r>
              <a:rPr lang="en-US" sz="2800" i="1" dirty="0" smtClean="0"/>
              <a:t>MS</a:t>
            </a:r>
          </a:p>
          <a:p>
            <a:r>
              <a:rPr lang="en-US" sz="2800" i="1" dirty="0" smtClean="0"/>
              <a:t>review</a:t>
            </a:r>
            <a:endParaRPr lang="en-US" sz="2800" i="1" dirty="0"/>
          </a:p>
        </p:txBody>
      </p:sp>
      <p:cxnSp>
        <p:nvCxnSpPr>
          <p:cNvPr id="22" name="Straight Arrow Connector 21"/>
          <p:cNvCxnSpPr/>
          <p:nvPr/>
        </p:nvCxnSpPr>
        <p:spPr>
          <a:xfrm flipH="1">
            <a:off x="6628060" y="2255651"/>
            <a:ext cx="575432" cy="41959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7200504" y="1732431"/>
            <a:ext cx="1514182" cy="523220"/>
          </a:xfrm>
          <a:prstGeom prst="rect">
            <a:avLst/>
          </a:prstGeom>
          <a:noFill/>
        </p:spPr>
        <p:txBody>
          <a:bodyPr wrap="none" rtlCol="0">
            <a:spAutoFit/>
          </a:bodyPr>
          <a:lstStyle/>
          <a:p>
            <a:r>
              <a:rPr lang="en-US" sz="2800" dirty="0" smtClean="0"/>
              <a:t>Taxpayer</a:t>
            </a:r>
            <a:endParaRPr lang="en-US" sz="2800" dirty="0"/>
          </a:p>
        </p:txBody>
      </p:sp>
      <p:sp>
        <p:nvSpPr>
          <p:cNvPr id="28" name="TextBox 27"/>
          <p:cNvSpPr txBox="1"/>
          <p:nvPr/>
        </p:nvSpPr>
        <p:spPr>
          <a:xfrm>
            <a:off x="7476341" y="2700508"/>
            <a:ext cx="1334821" cy="523220"/>
          </a:xfrm>
          <a:prstGeom prst="rect">
            <a:avLst/>
          </a:prstGeom>
          <a:noFill/>
        </p:spPr>
        <p:txBody>
          <a:bodyPr wrap="none" rtlCol="0">
            <a:spAutoFit/>
          </a:bodyPr>
          <a:lstStyle/>
          <a:p>
            <a:r>
              <a:rPr lang="en-US" sz="2800" dirty="0" smtClean="0"/>
              <a:t>Student</a:t>
            </a:r>
            <a:endParaRPr lang="en-US" sz="2800" dirty="0"/>
          </a:p>
        </p:txBody>
      </p:sp>
      <p:sp>
        <p:nvSpPr>
          <p:cNvPr id="29" name="TextBox 28"/>
          <p:cNvSpPr txBox="1"/>
          <p:nvPr/>
        </p:nvSpPr>
        <p:spPr>
          <a:xfrm>
            <a:off x="7072091" y="3726799"/>
            <a:ext cx="1818902" cy="523220"/>
          </a:xfrm>
          <a:prstGeom prst="rect">
            <a:avLst/>
          </a:prstGeom>
          <a:noFill/>
        </p:spPr>
        <p:txBody>
          <a:bodyPr wrap="none" rtlCol="0">
            <a:spAutoFit/>
          </a:bodyPr>
          <a:lstStyle/>
          <a:p>
            <a:r>
              <a:rPr lang="en-US" sz="2800" dirty="0" smtClean="0"/>
              <a:t>Researcher</a:t>
            </a:r>
            <a:endParaRPr lang="en-US" sz="2800" dirty="0"/>
          </a:p>
        </p:txBody>
      </p:sp>
      <p:cxnSp>
        <p:nvCxnSpPr>
          <p:cNvPr id="32" name="Straight Arrow Connector 31"/>
          <p:cNvCxnSpPr/>
          <p:nvPr/>
        </p:nvCxnSpPr>
        <p:spPr>
          <a:xfrm flipH="1">
            <a:off x="315610" y="2769934"/>
            <a:ext cx="7584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525420" y="2246714"/>
            <a:ext cx="548648" cy="523220"/>
          </a:xfrm>
          <a:prstGeom prst="rect">
            <a:avLst/>
          </a:prstGeom>
          <a:noFill/>
        </p:spPr>
        <p:txBody>
          <a:bodyPr wrap="none" rtlCol="0">
            <a:spAutoFit/>
          </a:bodyPr>
          <a:lstStyle/>
          <a:p>
            <a:r>
              <a:rPr lang="en-US" sz="2800" dirty="0" smtClean="0"/>
              <a:t>$$</a:t>
            </a:r>
            <a:endParaRPr lang="en-US" sz="2800" dirty="0"/>
          </a:p>
        </p:txBody>
      </p:sp>
      <p:sp>
        <p:nvSpPr>
          <p:cNvPr id="37" name="TextBox 36"/>
          <p:cNvSpPr txBox="1"/>
          <p:nvPr/>
        </p:nvSpPr>
        <p:spPr>
          <a:xfrm>
            <a:off x="6881952" y="2413638"/>
            <a:ext cx="638504" cy="523220"/>
          </a:xfrm>
          <a:prstGeom prst="rect">
            <a:avLst/>
          </a:prstGeom>
          <a:noFill/>
        </p:spPr>
        <p:txBody>
          <a:bodyPr wrap="none" rtlCol="0">
            <a:spAutoFit/>
          </a:bodyPr>
          <a:lstStyle/>
          <a:p>
            <a:r>
              <a:rPr lang="en-US" sz="2800" i="1" dirty="0" smtClean="0"/>
              <a:t>$$</a:t>
            </a:r>
            <a:endParaRPr lang="en-US" sz="2800" i="1" dirty="0"/>
          </a:p>
        </p:txBody>
      </p:sp>
      <p:sp>
        <p:nvSpPr>
          <p:cNvPr id="39" name="TextBox 38"/>
          <p:cNvSpPr txBox="1"/>
          <p:nvPr/>
        </p:nvSpPr>
        <p:spPr>
          <a:xfrm>
            <a:off x="6940722" y="3192777"/>
            <a:ext cx="1266355" cy="523220"/>
          </a:xfrm>
          <a:prstGeom prst="rect">
            <a:avLst/>
          </a:prstGeom>
          <a:noFill/>
        </p:spPr>
        <p:txBody>
          <a:bodyPr wrap="none" rtlCol="0">
            <a:spAutoFit/>
          </a:bodyPr>
          <a:lstStyle/>
          <a:p>
            <a:r>
              <a:rPr lang="en-US" sz="2800" i="1" dirty="0" smtClean="0"/>
              <a:t>in-kind</a:t>
            </a:r>
            <a:endParaRPr lang="en-US" sz="2800" i="1" dirty="0"/>
          </a:p>
        </p:txBody>
      </p:sp>
      <p:sp>
        <p:nvSpPr>
          <p:cNvPr id="40" name="Content Placeholder 2"/>
          <p:cNvSpPr txBox="1">
            <a:spLocks/>
          </p:cNvSpPr>
          <p:nvPr/>
        </p:nvSpPr>
        <p:spPr>
          <a:xfrm>
            <a:off x="585694" y="422834"/>
            <a:ext cx="8229600" cy="72763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i="1" dirty="0" smtClean="0"/>
              <a:t> </a:t>
            </a:r>
            <a:r>
              <a:rPr lang="en-US" b="1" dirty="0" smtClean="0"/>
              <a:t>The Publisher-Academic complex[1]</a:t>
            </a:r>
            <a:endParaRPr lang="en-US" b="1" i="1" dirty="0"/>
          </a:p>
        </p:txBody>
      </p:sp>
      <p:sp>
        <p:nvSpPr>
          <p:cNvPr id="23" name="TextBox 22"/>
          <p:cNvSpPr txBox="1"/>
          <p:nvPr/>
        </p:nvSpPr>
        <p:spPr>
          <a:xfrm>
            <a:off x="4591775" y="2028917"/>
            <a:ext cx="1479892" cy="646331"/>
          </a:xfrm>
          <a:prstGeom prst="rect">
            <a:avLst/>
          </a:prstGeom>
          <a:noFill/>
          <a:ln w="57150" cmpd="sng">
            <a:solidFill>
              <a:srgbClr val="FF0000"/>
            </a:solidFill>
          </a:ln>
        </p:spPr>
        <p:txBody>
          <a:bodyPr wrap="none" rtlCol="0">
            <a:spAutoFit/>
          </a:bodyPr>
          <a:lstStyle/>
          <a:p>
            <a:r>
              <a:rPr lang="en-US" sz="3600" dirty="0" smtClean="0"/>
              <a:t>Library</a:t>
            </a:r>
            <a:endParaRPr lang="en-US" sz="3600" dirty="0"/>
          </a:p>
        </p:txBody>
      </p:sp>
      <p:cxnSp>
        <p:nvCxnSpPr>
          <p:cNvPr id="25" name="Straight Arrow Connector 24"/>
          <p:cNvCxnSpPr/>
          <p:nvPr/>
        </p:nvCxnSpPr>
        <p:spPr>
          <a:xfrm flipH="1">
            <a:off x="3213853" y="2413638"/>
            <a:ext cx="13411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887244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98613"/>
            <a:ext cx="8531577" cy="1143000"/>
          </a:xfrm>
        </p:spPr>
        <p:txBody>
          <a:bodyPr>
            <a:normAutofit fontScale="90000"/>
          </a:bodyPr>
          <a:lstStyle/>
          <a:p>
            <a:r>
              <a:rPr lang="en-US" dirty="0" smtClean="0"/>
              <a:t>Scholarly infrastructure becomes closed</a:t>
            </a:r>
            <a:endParaRPr lang="en-US" dirty="0"/>
          </a:p>
        </p:txBody>
      </p:sp>
      <p:pic>
        <p:nvPicPr>
          <p:cNvPr id="5" name="Picture 4"/>
          <p:cNvPicPr>
            <a:picLocks noChangeAspect="1"/>
          </p:cNvPicPr>
          <p:nvPr/>
        </p:nvPicPr>
        <p:blipFill>
          <a:blip r:embed="rId2"/>
          <a:stretch>
            <a:fillRect/>
          </a:stretch>
        </p:blipFill>
        <p:spPr>
          <a:xfrm>
            <a:off x="3709007" y="937862"/>
            <a:ext cx="4977795" cy="1625599"/>
          </a:xfrm>
          <a:prstGeom prst="rect">
            <a:avLst/>
          </a:prstGeom>
        </p:spPr>
      </p:pic>
      <p:pic>
        <p:nvPicPr>
          <p:cNvPr id="7" name="Picture 6"/>
          <p:cNvPicPr>
            <a:picLocks noChangeAspect="1"/>
          </p:cNvPicPr>
          <p:nvPr/>
        </p:nvPicPr>
        <p:blipFill>
          <a:blip r:embed="rId3"/>
          <a:stretch>
            <a:fillRect/>
          </a:stretch>
        </p:blipFill>
        <p:spPr>
          <a:xfrm>
            <a:off x="926878" y="1191861"/>
            <a:ext cx="2205789" cy="838200"/>
          </a:xfrm>
          <a:prstGeom prst="rect">
            <a:avLst/>
          </a:prstGeom>
        </p:spPr>
      </p:pic>
      <p:pic>
        <p:nvPicPr>
          <p:cNvPr id="8" name="Picture 7"/>
          <p:cNvPicPr>
            <a:picLocks noChangeAspect="1"/>
          </p:cNvPicPr>
          <p:nvPr/>
        </p:nvPicPr>
        <p:blipFill>
          <a:blip r:embed="rId4"/>
          <a:stretch>
            <a:fillRect/>
          </a:stretch>
        </p:blipFill>
        <p:spPr>
          <a:xfrm>
            <a:off x="1668679" y="2673403"/>
            <a:ext cx="7320098" cy="974103"/>
          </a:xfrm>
          <a:prstGeom prst="rect">
            <a:avLst/>
          </a:prstGeom>
        </p:spPr>
      </p:pic>
      <p:pic>
        <p:nvPicPr>
          <p:cNvPr id="9" name="Picture 8"/>
          <p:cNvPicPr>
            <a:picLocks noChangeAspect="1"/>
          </p:cNvPicPr>
          <p:nvPr/>
        </p:nvPicPr>
        <p:blipFill>
          <a:blip r:embed="rId5"/>
          <a:stretch>
            <a:fillRect/>
          </a:stretch>
        </p:blipFill>
        <p:spPr>
          <a:xfrm>
            <a:off x="507778" y="2628900"/>
            <a:ext cx="838200" cy="927100"/>
          </a:xfrm>
          <a:prstGeom prst="rect">
            <a:avLst/>
          </a:prstGeom>
        </p:spPr>
      </p:pic>
      <p:pic>
        <p:nvPicPr>
          <p:cNvPr id="10" name="Picture 9"/>
          <p:cNvPicPr>
            <a:picLocks noChangeAspect="1"/>
          </p:cNvPicPr>
          <p:nvPr/>
        </p:nvPicPr>
        <p:blipFill>
          <a:blip r:embed="rId6"/>
          <a:stretch>
            <a:fillRect/>
          </a:stretch>
        </p:blipFill>
        <p:spPr>
          <a:xfrm>
            <a:off x="203805" y="3774723"/>
            <a:ext cx="2223306" cy="886100"/>
          </a:xfrm>
          <a:prstGeom prst="rect">
            <a:avLst/>
          </a:prstGeom>
        </p:spPr>
      </p:pic>
      <p:pic>
        <p:nvPicPr>
          <p:cNvPr id="11" name="Picture 10"/>
          <p:cNvPicPr>
            <a:picLocks noChangeAspect="1"/>
          </p:cNvPicPr>
          <p:nvPr/>
        </p:nvPicPr>
        <p:blipFill>
          <a:blip r:embed="rId7"/>
          <a:stretch>
            <a:fillRect/>
          </a:stretch>
        </p:blipFill>
        <p:spPr>
          <a:xfrm>
            <a:off x="3238500" y="3136900"/>
            <a:ext cx="2654300" cy="584200"/>
          </a:xfrm>
          <a:prstGeom prst="rect">
            <a:avLst/>
          </a:prstGeom>
        </p:spPr>
      </p:pic>
      <p:pic>
        <p:nvPicPr>
          <p:cNvPr id="12" name="Picture 11"/>
          <p:cNvPicPr>
            <a:picLocks noChangeAspect="1"/>
          </p:cNvPicPr>
          <p:nvPr/>
        </p:nvPicPr>
        <p:blipFill>
          <a:blip r:embed="rId8"/>
          <a:stretch>
            <a:fillRect/>
          </a:stretch>
        </p:blipFill>
        <p:spPr>
          <a:xfrm>
            <a:off x="2822222" y="3491758"/>
            <a:ext cx="3383844" cy="977230"/>
          </a:xfrm>
          <a:prstGeom prst="rect">
            <a:avLst/>
          </a:prstGeom>
        </p:spPr>
      </p:pic>
      <p:pic>
        <p:nvPicPr>
          <p:cNvPr id="13" name="Picture 12"/>
          <p:cNvPicPr>
            <a:picLocks noChangeAspect="1"/>
          </p:cNvPicPr>
          <p:nvPr/>
        </p:nvPicPr>
        <p:blipFill>
          <a:blip r:embed="rId9"/>
          <a:stretch>
            <a:fillRect/>
          </a:stretch>
        </p:blipFill>
        <p:spPr>
          <a:xfrm>
            <a:off x="3748519" y="4130029"/>
            <a:ext cx="2457549" cy="546122"/>
          </a:xfrm>
          <a:prstGeom prst="rect">
            <a:avLst/>
          </a:prstGeom>
        </p:spPr>
      </p:pic>
      <p:pic>
        <p:nvPicPr>
          <p:cNvPr id="14" name="Picture 13"/>
          <p:cNvPicPr>
            <a:picLocks noChangeAspect="1"/>
          </p:cNvPicPr>
          <p:nvPr/>
        </p:nvPicPr>
        <p:blipFill>
          <a:blip r:embed="rId10"/>
          <a:stretch>
            <a:fillRect/>
          </a:stretch>
        </p:blipFill>
        <p:spPr>
          <a:xfrm>
            <a:off x="6347177" y="3688043"/>
            <a:ext cx="2641600" cy="816225"/>
          </a:xfrm>
          <a:prstGeom prst="rect">
            <a:avLst/>
          </a:prstGeom>
        </p:spPr>
      </p:pic>
      <p:pic>
        <p:nvPicPr>
          <p:cNvPr id="15" name="Picture 14"/>
          <p:cNvPicPr>
            <a:picLocks noChangeAspect="1"/>
          </p:cNvPicPr>
          <p:nvPr/>
        </p:nvPicPr>
        <p:blipFill>
          <a:blip r:embed="rId11"/>
          <a:stretch>
            <a:fillRect/>
          </a:stretch>
        </p:blipFill>
        <p:spPr>
          <a:xfrm>
            <a:off x="6347177" y="4643382"/>
            <a:ext cx="2794000" cy="816225"/>
          </a:xfrm>
          <a:prstGeom prst="rect">
            <a:avLst/>
          </a:prstGeom>
        </p:spPr>
      </p:pic>
      <p:pic>
        <p:nvPicPr>
          <p:cNvPr id="16" name="Picture 15"/>
          <p:cNvPicPr>
            <a:picLocks noChangeAspect="1"/>
          </p:cNvPicPr>
          <p:nvPr/>
        </p:nvPicPr>
        <p:blipFill>
          <a:blip r:embed="rId12"/>
          <a:stretch>
            <a:fillRect/>
          </a:stretch>
        </p:blipFill>
        <p:spPr>
          <a:xfrm>
            <a:off x="307623" y="4676153"/>
            <a:ext cx="3079045" cy="886391"/>
          </a:xfrm>
          <a:prstGeom prst="rect">
            <a:avLst/>
          </a:prstGeom>
        </p:spPr>
      </p:pic>
      <p:sp>
        <p:nvSpPr>
          <p:cNvPr id="17" name="Title 1"/>
          <p:cNvSpPr txBox="1">
            <a:spLocks/>
          </p:cNvSpPr>
          <p:nvPr/>
        </p:nvSpPr>
        <p:spPr>
          <a:xfrm>
            <a:off x="203805" y="5580358"/>
            <a:ext cx="8784972" cy="1143000"/>
          </a:xfrm>
          <a:prstGeom prst="rect">
            <a:avLst/>
          </a:prstGeom>
        </p:spPr>
        <p:txBody>
          <a:bodyPr vert="horz" lIns="91416" tIns="45709" rIns="91416" bIns="45709" rtlCol="0" anchor="ctr">
            <a:normAutofit/>
          </a:bodyPr>
          <a:lstStyle>
            <a:lvl1pPr algn="ctr" defTabSz="457130" rtl="0" eaLnBrk="1" latinLnBrk="0" hangingPunct="1">
              <a:spcBef>
                <a:spcPct val="0"/>
              </a:spcBef>
              <a:buNone/>
              <a:defRPr sz="4400" kern="1200">
                <a:solidFill>
                  <a:schemeClr val="tx1"/>
                </a:solidFill>
                <a:latin typeface="+mj-lt"/>
                <a:ea typeface="+mj-ea"/>
                <a:cs typeface="+mj-cs"/>
              </a:defRPr>
            </a:lvl1pPr>
          </a:lstStyle>
          <a:p>
            <a:r>
              <a:rPr lang="en-US" sz="3600" dirty="0"/>
              <a:t>No accountability for monitoring and control</a:t>
            </a:r>
          </a:p>
        </p:txBody>
      </p:sp>
    </p:spTree>
    <p:extLst>
      <p:ext uri="{BB962C8B-B14F-4D97-AF65-F5344CB8AC3E}">
        <p14:creationId xmlns:p14="http://schemas.microsoft.com/office/powerpoint/2010/main" val="426453301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8-04-20 at 22.14.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178" y="0"/>
            <a:ext cx="9144000" cy="5061857"/>
          </a:xfrm>
          <a:prstGeom prst="rect">
            <a:avLst/>
          </a:prstGeom>
        </p:spPr>
      </p:pic>
    </p:spTree>
    <p:extLst>
      <p:ext uri="{BB962C8B-B14F-4D97-AF65-F5344CB8AC3E}">
        <p14:creationId xmlns:p14="http://schemas.microsoft.com/office/powerpoint/2010/main" val="198642729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4-20 at 22.20.3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17005"/>
            <a:ext cx="9144000" cy="2366975"/>
          </a:xfrm>
          <a:prstGeom prst="rect">
            <a:avLst/>
          </a:prstGeom>
        </p:spPr>
      </p:pic>
    </p:spTree>
    <p:extLst>
      <p:ext uri="{BB962C8B-B14F-4D97-AF65-F5344CB8AC3E}">
        <p14:creationId xmlns:p14="http://schemas.microsoft.com/office/powerpoint/2010/main" val="228001090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8-04-20 at 22.03.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233" y="0"/>
            <a:ext cx="5999892" cy="5946321"/>
          </a:xfrm>
          <a:prstGeom prst="rect">
            <a:avLst/>
          </a:prstGeom>
        </p:spPr>
      </p:pic>
      <p:sp>
        <p:nvSpPr>
          <p:cNvPr id="4" name="TextBox 3"/>
          <p:cNvSpPr txBox="1"/>
          <p:nvPr/>
        </p:nvSpPr>
        <p:spPr>
          <a:xfrm>
            <a:off x="922421" y="6141089"/>
            <a:ext cx="7643038" cy="584776"/>
          </a:xfrm>
          <a:prstGeom prst="rect">
            <a:avLst/>
          </a:prstGeom>
          <a:noFill/>
        </p:spPr>
        <p:txBody>
          <a:bodyPr wrap="none" rtlCol="0">
            <a:spAutoFit/>
          </a:bodyPr>
          <a:lstStyle/>
          <a:p>
            <a:r>
              <a:rPr lang="en-US" sz="3200" dirty="0" smtClean="0"/>
              <a:t>Elsevier Marketing to Medical Students 2017</a:t>
            </a:r>
            <a:endParaRPr lang="en-US" sz="3200" dirty="0"/>
          </a:p>
        </p:txBody>
      </p:sp>
    </p:spTree>
    <p:extLst>
      <p:ext uri="{BB962C8B-B14F-4D97-AF65-F5344CB8AC3E}">
        <p14:creationId xmlns:p14="http://schemas.microsoft.com/office/powerpoint/2010/main" val="228393794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8-03-15 at 10.40.2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537" y="1381125"/>
            <a:ext cx="8769463" cy="5333153"/>
          </a:xfrm>
          <a:prstGeom prst="rect">
            <a:avLst/>
          </a:prstGeom>
        </p:spPr>
      </p:pic>
      <p:sp>
        <p:nvSpPr>
          <p:cNvPr id="3" name="TextBox 2"/>
          <p:cNvSpPr txBox="1"/>
          <p:nvPr/>
        </p:nvSpPr>
        <p:spPr>
          <a:xfrm>
            <a:off x="762000" y="539750"/>
            <a:ext cx="8075248" cy="584776"/>
          </a:xfrm>
          <a:prstGeom prst="rect">
            <a:avLst/>
          </a:prstGeom>
          <a:noFill/>
        </p:spPr>
        <p:txBody>
          <a:bodyPr wrap="none" rtlCol="0">
            <a:spAutoFit/>
          </a:bodyPr>
          <a:lstStyle/>
          <a:p>
            <a:r>
              <a:rPr lang="en-US" sz="3200" b="1" dirty="0" smtClean="0">
                <a:solidFill>
                  <a:srgbClr val="FF0000"/>
                </a:solidFill>
              </a:rPr>
              <a:t>Elsevier’s Director of Scholarly Communication </a:t>
            </a:r>
            <a:endParaRPr lang="en-US" sz="3200" b="1" dirty="0">
              <a:solidFill>
                <a:srgbClr val="FF0000"/>
              </a:solidFill>
            </a:endParaRPr>
          </a:p>
        </p:txBody>
      </p:sp>
      <p:cxnSp>
        <p:nvCxnSpPr>
          <p:cNvPr id="5" name="Straight Arrow Connector 4"/>
          <p:cNvCxnSpPr/>
          <p:nvPr/>
        </p:nvCxnSpPr>
        <p:spPr>
          <a:xfrm flipH="1">
            <a:off x="2587625" y="1124526"/>
            <a:ext cx="1285875" cy="653474"/>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0341049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6000" b="1" dirty="0" smtClean="0"/>
              <a:t>P</a:t>
            </a:r>
            <a:r>
              <a:rPr lang="en-US" sz="6000" dirty="0" smtClean="0"/>
              <a:t>roblem</a:t>
            </a:r>
          </a:p>
          <a:p>
            <a:r>
              <a:rPr lang="en-US" sz="6000" b="1" dirty="0" smtClean="0">
                <a:solidFill>
                  <a:srgbClr val="FF0000"/>
                </a:solidFill>
              </a:rPr>
              <a:t>A</a:t>
            </a:r>
            <a:r>
              <a:rPr lang="en-US" sz="6000" dirty="0" smtClean="0">
                <a:solidFill>
                  <a:srgbClr val="FF0000"/>
                </a:solidFill>
              </a:rPr>
              <a:t>dvocacy</a:t>
            </a:r>
            <a:r>
              <a:rPr lang="en-US" sz="6000" dirty="0">
                <a:solidFill>
                  <a:srgbClr val="FF0000"/>
                </a:solidFill>
              </a:rPr>
              <a:t>/Activism</a:t>
            </a:r>
          </a:p>
          <a:p>
            <a:r>
              <a:rPr lang="en-US" sz="6000" b="1" dirty="0"/>
              <a:t>C</a:t>
            </a:r>
            <a:r>
              <a:rPr lang="en-US" sz="6000" dirty="0"/>
              <a:t>ommunity</a:t>
            </a:r>
          </a:p>
          <a:p>
            <a:r>
              <a:rPr lang="en-US" sz="6000" b="1" dirty="0"/>
              <a:t>T</a:t>
            </a:r>
            <a:r>
              <a:rPr lang="en-US" sz="6000" dirty="0"/>
              <a:t>ools</a:t>
            </a:r>
          </a:p>
          <a:p>
            <a:endParaRPr lang="en-US" sz="6000" dirty="0" smtClean="0"/>
          </a:p>
        </p:txBody>
      </p:sp>
    </p:spTree>
    <p:extLst>
      <p:ext uri="{BB962C8B-B14F-4D97-AF65-F5344CB8AC3E}">
        <p14:creationId xmlns:p14="http://schemas.microsoft.com/office/powerpoint/2010/main" val="207623280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Neocolonialism </a:t>
            </a:r>
            <a:endParaRPr lang="en-US" dirty="0"/>
          </a:p>
        </p:txBody>
      </p:sp>
      <p:sp>
        <p:nvSpPr>
          <p:cNvPr id="3" name="Content Placeholder 2"/>
          <p:cNvSpPr>
            <a:spLocks noGrp="1"/>
          </p:cNvSpPr>
          <p:nvPr>
            <p:ph idx="1"/>
          </p:nvPr>
        </p:nvSpPr>
        <p:spPr>
          <a:xfrm>
            <a:off x="457200" y="2124075"/>
            <a:ext cx="8229600" cy="4525963"/>
          </a:xfrm>
        </p:spPr>
        <p:txBody>
          <a:bodyPr>
            <a:normAutofit fontScale="62500" lnSpcReduction="20000"/>
          </a:bodyPr>
          <a:lstStyle/>
          <a:p>
            <a:r>
              <a:rPr lang="en-US" dirty="0"/>
              <a:t> In place of colonialism, as the main instrument of imperialism, we have today </a:t>
            </a:r>
            <a:r>
              <a:rPr lang="en-US" b="1" dirty="0"/>
              <a:t>neo-colonialism . . . [which] like colonialism, is an attempt to export the social conflicts of the capitalist countries</a:t>
            </a:r>
            <a:r>
              <a:rPr lang="en-US" dirty="0"/>
              <a:t>. . . .</a:t>
            </a:r>
          </a:p>
          <a:p>
            <a:endParaRPr lang="en-US" dirty="0"/>
          </a:p>
          <a:p>
            <a:r>
              <a:rPr lang="en-US" dirty="0"/>
              <a:t>    The result of neo-colonialism is that </a:t>
            </a:r>
            <a:r>
              <a:rPr lang="en-US" b="1" dirty="0"/>
              <a:t>foreign capital is used for the exploitation rather than for the development of the less developed parts of the world. Investment, under neo-colonialism, increases, rather than decreases, the gap between the rich and the poor countries of the world. </a:t>
            </a:r>
            <a:r>
              <a:rPr lang="en-US" dirty="0"/>
              <a:t>The struggle against neo-colonialism is not aimed at excluding the capital of the developed world from operating in less developed countries. It is aimed at preventing the financial power of the developed countries being used in such a way as to impoverish the less developed.[5</a:t>
            </a:r>
            <a:r>
              <a:rPr lang="en-US" dirty="0" smtClean="0"/>
              <a:t>]</a:t>
            </a:r>
          </a:p>
          <a:p>
            <a:endParaRPr lang="en-US" dirty="0"/>
          </a:p>
          <a:p>
            <a:r>
              <a:rPr lang="en-US" dirty="0"/>
              <a:t>Kwame Nkrumah 1965 </a:t>
            </a:r>
            <a:r>
              <a:rPr lang="en-US" i="1" dirty="0" smtClean="0">
                <a:hlinkClick r:id="rId2"/>
              </a:rPr>
              <a:t>Neo</a:t>
            </a:r>
            <a:r>
              <a:rPr lang="en-US" i="1" dirty="0">
                <a:hlinkClick r:id="rId2"/>
              </a:rPr>
              <a:t>-Colonialism, The Last Stage of Imperialism</a:t>
            </a:r>
            <a:r>
              <a:rPr lang="en-US" dirty="0"/>
              <a:t>. </a:t>
            </a:r>
          </a:p>
        </p:txBody>
      </p:sp>
      <p:pic>
        <p:nvPicPr>
          <p:cNvPr id="4" name="Picture 3"/>
          <p:cNvPicPr>
            <a:picLocks noChangeAspect="1"/>
          </p:cNvPicPr>
          <p:nvPr/>
        </p:nvPicPr>
        <p:blipFill>
          <a:blip r:embed="rId3"/>
          <a:stretch>
            <a:fillRect/>
          </a:stretch>
        </p:blipFill>
        <p:spPr>
          <a:xfrm>
            <a:off x="0" y="0"/>
            <a:ext cx="1476893" cy="2079625"/>
          </a:xfrm>
          <a:prstGeom prst="rect">
            <a:avLst/>
          </a:prstGeom>
        </p:spPr>
      </p:pic>
      <p:sp>
        <p:nvSpPr>
          <p:cNvPr id="5" name="TextBox 4"/>
          <p:cNvSpPr txBox="1"/>
          <p:nvPr/>
        </p:nvSpPr>
        <p:spPr>
          <a:xfrm>
            <a:off x="142875" y="6465372"/>
            <a:ext cx="3736920" cy="369332"/>
          </a:xfrm>
          <a:prstGeom prst="rect">
            <a:avLst/>
          </a:prstGeom>
          <a:noFill/>
        </p:spPr>
        <p:txBody>
          <a:bodyPr wrap="none" rtlCol="0">
            <a:spAutoFit/>
          </a:bodyPr>
          <a:lstStyle/>
          <a:p>
            <a:r>
              <a:rPr lang="en-US" dirty="0" smtClean="0"/>
              <a:t>Text and Image: </a:t>
            </a:r>
            <a:r>
              <a:rPr lang="en-US" dirty="0"/>
              <a:t>Wikimedia Commons</a:t>
            </a:r>
          </a:p>
        </p:txBody>
      </p:sp>
    </p:spTree>
    <p:extLst>
      <p:ext uri="{BB962C8B-B14F-4D97-AF65-F5344CB8AC3E}">
        <p14:creationId xmlns:p14="http://schemas.microsoft.com/office/powerpoint/2010/main" val="405457656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Knowledge Neocolonialism/Capitalism</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The </a:t>
            </a:r>
            <a:r>
              <a:rPr lang="en-US" dirty="0"/>
              <a:t>result of </a:t>
            </a:r>
            <a:r>
              <a:rPr lang="en-US" dirty="0" smtClean="0"/>
              <a:t>[</a:t>
            </a:r>
            <a:r>
              <a:rPr lang="en-US" b="1" dirty="0" smtClean="0"/>
              <a:t>knowledge colonialism</a:t>
            </a:r>
            <a:r>
              <a:rPr lang="en-US" dirty="0" smtClean="0"/>
              <a:t>] is </a:t>
            </a:r>
            <a:r>
              <a:rPr lang="en-US" dirty="0"/>
              <a:t>that </a:t>
            </a:r>
            <a:r>
              <a:rPr lang="en-US" dirty="0" smtClean="0"/>
              <a:t>[</a:t>
            </a:r>
            <a:r>
              <a:rPr lang="en-US" b="1" dirty="0" smtClean="0"/>
              <a:t>corporate</a:t>
            </a:r>
            <a:r>
              <a:rPr lang="en-US" dirty="0" smtClean="0"/>
              <a:t>] </a:t>
            </a:r>
            <a:r>
              <a:rPr lang="en-US" dirty="0"/>
              <a:t>capital is used for the </a:t>
            </a:r>
            <a:r>
              <a:rPr lang="en-US" b="1" dirty="0"/>
              <a:t>exploitation rather than for the development</a:t>
            </a:r>
            <a:r>
              <a:rPr lang="en-US" dirty="0"/>
              <a:t> of the less developed parts of the </a:t>
            </a:r>
            <a:r>
              <a:rPr lang="en-US" dirty="0" smtClean="0"/>
              <a:t>[</a:t>
            </a:r>
            <a:r>
              <a:rPr lang="en-US" b="1" dirty="0" smtClean="0"/>
              <a:t>knowledge</a:t>
            </a:r>
            <a:r>
              <a:rPr lang="en-US" dirty="0" smtClean="0"/>
              <a:t>] world.</a:t>
            </a:r>
          </a:p>
          <a:p>
            <a:r>
              <a:rPr lang="en-US" dirty="0" smtClean="0"/>
              <a:t> </a:t>
            </a:r>
            <a:r>
              <a:rPr lang="en-US" dirty="0"/>
              <a:t>Investment, </a:t>
            </a:r>
            <a:r>
              <a:rPr lang="en-US" dirty="0" smtClean="0"/>
              <a:t>under [</a:t>
            </a:r>
            <a:r>
              <a:rPr lang="en-US" b="1" dirty="0" smtClean="0"/>
              <a:t>knowledge  imperialism</a:t>
            </a:r>
            <a:r>
              <a:rPr lang="en-US" dirty="0" smtClean="0"/>
              <a:t>]</a:t>
            </a:r>
            <a:r>
              <a:rPr lang="en-US" b="1" dirty="0" smtClean="0"/>
              <a:t>, </a:t>
            </a:r>
            <a:r>
              <a:rPr lang="en-US" b="1" dirty="0"/>
              <a:t>increases</a:t>
            </a:r>
            <a:r>
              <a:rPr lang="en-US" dirty="0"/>
              <a:t>, rather than decreases, </a:t>
            </a:r>
            <a:r>
              <a:rPr lang="en-US" b="1" dirty="0"/>
              <a:t>the gap between the rich and the poor</a:t>
            </a:r>
            <a:r>
              <a:rPr lang="en-US" dirty="0"/>
              <a:t> </a:t>
            </a:r>
            <a:r>
              <a:rPr lang="en-US" dirty="0" smtClean="0"/>
              <a:t>[</a:t>
            </a:r>
            <a:r>
              <a:rPr lang="en-US" b="1" dirty="0" smtClean="0"/>
              <a:t>scholars</a:t>
            </a:r>
            <a:r>
              <a:rPr lang="en-US" dirty="0" smtClean="0"/>
              <a:t>] of </a:t>
            </a:r>
            <a:r>
              <a:rPr lang="en-US" dirty="0"/>
              <a:t>the world. The struggle against </a:t>
            </a:r>
            <a:r>
              <a:rPr lang="en-US" dirty="0" smtClean="0"/>
              <a:t>[knowledge neocolonialism] […] is </a:t>
            </a:r>
            <a:r>
              <a:rPr lang="en-US" dirty="0"/>
              <a:t>aimed at preventing the financial power of the </a:t>
            </a:r>
            <a:r>
              <a:rPr lang="en-US" dirty="0" smtClean="0"/>
              <a:t>[</a:t>
            </a:r>
            <a:r>
              <a:rPr lang="en-US" dirty="0" err="1" smtClean="0"/>
              <a:t>megacorporations</a:t>
            </a:r>
            <a:r>
              <a:rPr lang="en-US" dirty="0" smtClean="0"/>
              <a:t>] being </a:t>
            </a:r>
            <a:r>
              <a:rPr lang="en-US" dirty="0"/>
              <a:t>used in such a way as to impoverish the </a:t>
            </a:r>
            <a:r>
              <a:rPr lang="en-US" dirty="0" smtClean="0"/>
              <a:t>[scholarly poor]less </a:t>
            </a:r>
            <a:r>
              <a:rPr lang="en-US" dirty="0"/>
              <a:t>developed.[5</a:t>
            </a:r>
            <a:r>
              <a:rPr lang="en-US" dirty="0" smtClean="0"/>
              <a:t>]</a:t>
            </a:r>
          </a:p>
          <a:p>
            <a:endParaRPr lang="en-US" dirty="0"/>
          </a:p>
          <a:p>
            <a:r>
              <a:rPr lang="en-US" sz="2300" dirty="0"/>
              <a:t>(adapted by PMR from Kwame Nkrumah)</a:t>
            </a:r>
            <a:br>
              <a:rPr lang="en-US" sz="2300" dirty="0"/>
            </a:br>
            <a:r>
              <a:rPr lang="en-US" sz="2300" b="1" dirty="0">
                <a:latin typeface="Courier"/>
                <a:cs typeface="Courier"/>
              </a:rPr>
              <a:t>s/country/scholar/, s/colonial power/megacorporation/</a:t>
            </a:r>
          </a:p>
          <a:p>
            <a:endParaRPr lang="en-US" dirty="0"/>
          </a:p>
          <a:p>
            <a:endParaRPr lang="en-US" dirty="0" smtClean="0"/>
          </a:p>
          <a:p>
            <a:endParaRPr lang="en-US" dirty="0"/>
          </a:p>
          <a:p>
            <a:endParaRPr lang="en-US" dirty="0"/>
          </a:p>
        </p:txBody>
      </p:sp>
    </p:spTree>
    <p:extLst>
      <p:ext uri="{BB962C8B-B14F-4D97-AF65-F5344CB8AC3E}">
        <p14:creationId xmlns:p14="http://schemas.microsoft.com/office/powerpoint/2010/main" val="114688208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smtClean="0"/>
              <a:t>Example of </a:t>
            </a:r>
            <a:r>
              <a:rPr lang="en-US" dirty="0" err="1" smtClean="0"/>
              <a:t>ContentMining</a:t>
            </a:r>
            <a:endParaRPr lang="en-US" dirty="0" smtClean="0"/>
          </a:p>
          <a:p>
            <a:pPr marL="0" indent="0">
              <a:buNone/>
            </a:pPr>
            <a:endParaRPr lang="en-US" dirty="0"/>
          </a:p>
          <a:p>
            <a:pPr marL="0" indent="0">
              <a:buNone/>
            </a:pPr>
            <a:r>
              <a:rPr lang="en-US" dirty="0" smtClean="0"/>
              <a:t>We could mine all chemistry every day …</a:t>
            </a:r>
          </a:p>
          <a:p>
            <a:pPr marL="0" indent="0">
              <a:buNone/>
            </a:pPr>
            <a:endParaRPr lang="en-US" dirty="0" smtClean="0"/>
          </a:p>
          <a:p>
            <a:pPr marL="0" indent="0">
              <a:buNone/>
            </a:pPr>
            <a:r>
              <a:rPr lang="en-US" dirty="0" smtClean="0">
                <a:hlinkClick r:id="rId2"/>
              </a:rPr>
              <a:t>http://chemicaltagger.ch.cam.ac.uk</a:t>
            </a:r>
            <a:r>
              <a:rPr lang="en-US" dirty="0"/>
              <a:t> </a:t>
            </a:r>
            <a:endParaRPr lang="en-US" dirty="0"/>
          </a:p>
          <a:p>
            <a:pPr marL="0" indent="0">
              <a:buNone/>
            </a:pPr>
            <a:endParaRPr lang="en-US" dirty="0" smtClean="0"/>
          </a:p>
          <a:p>
            <a:pPr marL="0" indent="0">
              <a:buNone/>
            </a:pPr>
            <a:r>
              <a:rPr lang="en-US" dirty="0" smtClean="0"/>
              <a:t>… but</a:t>
            </a:r>
            <a:endParaRPr lang="en-US" dirty="0"/>
          </a:p>
        </p:txBody>
      </p:sp>
    </p:spTree>
    <p:extLst>
      <p:ext uri="{BB962C8B-B14F-4D97-AF65-F5344CB8AC3E}">
        <p14:creationId xmlns:p14="http://schemas.microsoft.com/office/powerpoint/2010/main" val="15029308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4-20 at 08.13.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040678"/>
          </a:xfrm>
          <a:prstGeom prst="rect">
            <a:avLst/>
          </a:prstGeom>
        </p:spPr>
      </p:pic>
    </p:spTree>
    <p:extLst>
      <p:ext uri="{BB962C8B-B14F-4D97-AF65-F5344CB8AC3E}">
        <p14:creationId xmlns:p14="http://schemas.microsoft.com/office/powerpoint/2010/main" val="164375673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50032" y="1197569"/>
            <a:ext cx="8643938" cy="3644305"/>
          </a:xfrm>
        </p:spPr>
        <p:txBody>
          <a:bodyPr>
            <a:normAutofit/>
          </a:bodyPr>
          <a:lstStyle/>
          <a:p>
            <a:r>
              <a:rPr lang="en-US" dirty="0"/>
              <a:t>The publishing business is “perverse and needless”, the Berkeley biologist Michael </a:t>
            </a:r>
            <a:r>
              <a:rPr lang="en-US" dirty="0" err="1"/>
              <a:t>Eisen</a:t>
            </a:r>
            <a:r>
              <a:rPr lang="en-US" dirty="0"/>
              <a:t> </a:t>
            </a:r>
            <a:r>
              <a:rPr lang="en-US" dirty="0">
                <a:hlinkClick r:id="rId2"/>
              </a:rPr>
              <a:t>wrote in a 2003 article for the Guardian</a:t>
            </a:r>
            <a:r>
              <a:rPr lang="en-US" dirty="0"/>
              <a:t>, declaring that it “should be a public scandal”.</a:t>
            </a:r>
          </a:p>
        </p:txBody>
      </p:sp>
    </p:spTree>
    <p:extLst>
      <p:ext uri="{BB962C8B-B14F-4D97-AF65-F5344CB8AC3E}">
        <p14:creationId xmlns:p14="http://schemas.microsoft.com/office/powerpoint/2010/main" val="382779738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50032" y="467319"/>
            <a:ext cx="8643938" cy="5422305"/>
          </a:xfrm>
          <a:ln>
            <a:solidFill>
              <a:srgbClr val="FF0000"/>
            </a:solidFill>
          </a:ln>
        </p:spPr>
        <p:txBody>
          <a:bodyPr/>
          <a:lstStyle/>
          <a:p>
            <a:r>
              <a:rPr lang="en-US" dirty="0"/>
              <a:t>With total global revenues of more than £19bn, it weighs in somewhere </a:t>
            </a:r>
            <a:r>
              <a:rPr lang="en-US" b="1" dirty="0">
                <a:solidFill>
                  <a:srgbClr val="FF0000"/>
                </a:solidFill>
              </a:rPr>
              <a:t>between the recording and the film industries in size</a:t>
            </a:r>
            <a:r>
              <a:rPr lang="en-US" dirty="0"/>
              <a:t>, but it is far more profitable. In 2010, Elsevier’s scientific publishing arm reported profits of £724m on just over £2bn in revenue. It was a 36% margin – higher than Apple, Google, or Amazon posted that year.</a:t>
            </a:r>
          </a:p>
        </p:txBody>
      </p:sp>
    </p:spTree>
    <p:extLst>
      <p:ext uri="{BB962C8B-B14F-4D97-AF65-F5344CB8AC3E}">
        <p14:creationId xmlns:p14="http://schemas.microsoft.com/office/powerpoint/2010/main" val="66295095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3032" y="324444"/>
            <a:ext cx="8893968" cy="5517556"/>
          </a:xfrm>
        </p:spPr>
        <p:txBody>
          <a:bodyPr>
            <a:noAutofit/>
          </a:bodyPr>
          <a:lstStyle/>
          <a:p>
            <a:r>
              <a:rPr lang="en-US" sz="4800" dirty="0"/>
              <a:t>Improbable as it might sound, few people in the last century have done more to shape the way science is conducted today than Maxwell</a:t>
            </a:r>
            <a:r>
              <a:rPr lang="en-US" sz="4800" dirty="0" smtClean="0"/>
              <a:t>.</a:t>
            </a:r>
          </a:p>
          <a:p>
            <a:r>
              <a:rPr lang="en-US" sz="3200" dirty="0"/>
              <a:t>He always said we don’t compete on sales, we compete on authors,” Albert Henderson, a former deputy director at </a:t>
            </a:r>
            <a:r>
              <a:rPr lang="en-US" sz="3200" dirty="0" err="1"/>
              <a:t>Pergamon</a:t>
            </a:r>
            <a:r>
              <a:rPr lang="en-US" sz="3200" dirty="0"/>
              <a:t>, told me. “We would attend conferences specifically looking to recruit editors for new journals</a:t>
            </a:r>
            <a:r>
              <a:rPr lang="en-US" sz="4800" dirty="0"/>
              <a:t>.”</a:t>
            </a:r>
          </a:p>
          <a:p>
            <a:endParaRPr lang="en-US" sz="4800" dirty="0" smtClean="0"/>
          </a:p>
          <a:p>
            <a:endParaRPr lang="en-US" sz="4800" dirty="0"/>
          </a:p>
        </p:txBody>
      </p:sp>
    </p:spTree>
    <p:extLst>
      <p:ext uri="{BB962C8B-B14F-4D97-AF65-F5344CB8AC3E}">
        <p14:creationId xmlns:p14="http://schemas.microsoft.com/office/powerpoint/2010/main" val="96484777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00062" y="1197570"/>
            <a:ext cx="8643938" cy="4485680"/>
          </a:xfrm>
        </p:spPr>
        <p:txBody>
          <a:bodyPr>
            <a:normAutofit/>
          </a:bodyPr>
          <a:lstStyle/>
          <a:p>
            <a:r>
              <a:rPr lang="en-US" sz="3200" dirty="0"/>
              <a:t>A good idea, a conversation or correspondence, even from the most brilliant person in the world … doesn’t count for anything unless you have it published,” says Neal Young of the NIH. </a:t>
            </a:r>
            <a:r>
              <a:rPr lang="en-US" sz="3200" b="1" dirty="0">
                <a:solidFill>
                  <a:srgbClr val="FF0000"/>
                </a:solidFill>
              </a:rPr>
              <a:t>If you control access to the scientific literature, it is, to all intents and purposes, like controlling science.</a:t>
            </a:r>
          </a:p>
        </p:txBody>
      </p:sp>
    </p:spTree>
    <p:extLst>
      <p:ext uri="{BB962C8B-B14F-4D97-AF65-F5344CB8AC3E}">
        <p14:creationId xmlns:p14="http://schemas.microsoft.com/office/powerpoint/2010/main" val="311748045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0999" y="269876"/>
            <a:ext cx="8207375" cy="2062103"/>
          </a:xfrm>
          <a:prstGeom prst="rect">
            <a:avLst/>
          </a:prstGeom>
        </p:spPr>
        <p:txBody>
          <a:bodyPr wrap="square">
            <a:spAutoFit/>
          </a:bodyPr>
          <a:lstStyle/>
          <a:p>
            <a:r>
              <a:rPr lang="en-US" sz="3200" dirty="0"/>
              <a:t>“</a:t>
            </a:r>
            <a:r>
              <a:rPr lang="en-US" sz="3200" dirty="0" err="1"/>
              <a:t>Lewin</a:t>
            </a:r>
            <a:r>
              <a:rPr lang="en-US" sz="3200" dirty="0"/>
              <a:t> was clever. </a:t>
            </a:r>
            <a:r>
              <a:rPr lang="en-US" sz="3200" b="1" dirty="0">
                <a:solidFill>
                  <a:srgbClr val="FF0000"/>
                </a:solidFill>
              </a:rPr>
              <a:t>He </a:t>
            </a:r>
            <a:r>
              <a:rPr lang="en-US" sz="3200" b="1" dirty="0" err="1">
                <a:solidFill>
                  <a:srgbClr val="FF0000"/>
                </a:solidFill>
              </a:rPr>
              <a:t>realised</a:t>
            </a:r>
            <a:r>
              <a:rPr lang="en-US" sz="3200" b="1" dirty="0">
                <a:solidFill>
                  <a:srgbClr val="FF0000"/>
                </a:solidFill>
              </a:rPr>
              <a:t> scientists are very vain,</a:t>
            </a:r>
            <a:r>
              <a:rPr lang="en-US" sz="3200" dirty="0"/>
              <a:t> and wanted to be part of this selective members club; Cell was ‘it’, and you had to get your paper in there,” </a:t>
            </a:r>
            <a:r>
              <a:rPr lang="en-US" sz="3200" dirty="0" err="1"/>
              <a:t>Schekman</a:t>
            </a:r>
            <a:r>
              <a:rPr lang="en-US" sz="3200" dirty="0"/>
              <a:t> said. </a:t>
            </a:r>
          </a:p>
        </p:txBody>
      </p:sp>
    </p:spTree>
    <p:extLst>
      <p:ext uri="{BB962C8B-B14F-4D97-AF65-F5344CB8AC3E}">
        <p14:creationId xmlns:p14="http://schemas.microsoft.com/office/powerpoint/2010/main" val="230413220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5750" y="365125"/>
            <a:ext cx="8858250" cy="1815882"/>
          </a:xfrm>
          <a:prstGeom prst="rect">
            <a:avLst/>
          </a:prstGeom>
        </p:spPr>
        <p:txBody>
          <a:bodyPr wrap="square">
            <a:spAutoFit/>
          </a:bodyPr>
          <a:lstStyle/>
          <a:p>
            <a:r>
              <a:rPr lang="en-US" sz="2800" dirty="0"/>
              <a:t>If I don’t publish in CNS </a:t>
            </a:r>
            <a:r>
              <a:rPr lang="en-US" sz="2800" dirty="0" smtClean="0"/>
              <a:t>[Cell</a:t>
            </a:r>
            <a:r>
              <a:rPr lang="en-US" sz="2800" dirty="0"/>
              <a:t>/Nature/</a:t>
            </a:r>
            <a:r>
              <a:rPr lang="en-US" sz="2800" dirty="0" smtClean="0"/>
              <a:t>Science]</a:t>
            </a:r>
            <a:r>
              <a:rPr lang="en-US" sz="2800" dirty="0"/>
              <a:t>, I won’t get a job,” says </a:t>
            </a:r>
            <a:r>
              <a:rPr lang="en-US" sz="2800" dirty="0" err="1"/>
              <a:t>Schekman</a:t>
            </a:r>
            <a:r>
              <a:rPr lang="en-US" sz="2800" dirty="0"/>
              <a:t>. He compared the pursuit of </a:t>
            </a:r>
            <a:r>
              <a:rPr lang="en-US" sz="2800" b="1" dirty="0">
                <a:solidFill>
                  <a:srgbClr val="FF0000"/>
                </a:solidFill>
              </a:rPr>
              <a:t>high-impact publications to an incentive system as rotten as banking bonuses. </a:t>
            </a:r>
          </a:p>
        </p:txBody>
      </p:sp>
    </p:spTree>
    <p:extLst>
      <p:ext uri="{BB962C8B-B14F-4D97-AF65-F5344CB8AC3E}">
        <p14:creationId xmlns:p14="http://schemas.microsoft.com/office/powerpoint/2010/main" val="135430913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00062" y="260944"/>
            <a:ext cx="8643938" cy="5549305"/>
          </a:xfrm>
        </p:spPr>
        <p:txBody>
          <a:bodyPr/>
          <a:lstStyle/>
          <a:p>
            <a:r>
              <a:rPr lang="en-US" dirty="0"/>
              <a:t>but it was </a:t>
            </a:r>
            <a:r>
              <a:rPr lang="en-US" b="1" dirty="0">
                <a:solidFill>
                  <a:srgbClr val="FF0000"/>
                </a:solidFill>
              </a:rPr>
              <a:t>university librarians</a:t>
            </a:r>
            <a:r>
              <a:rPr lang="en-US" dirty="0"/>
              <a:t> who first </a:t>
            </a:r>
            <a:r>
              <a:rPr lang="en-US" dirty="0" err="1"/>
              <a:t>realised</a:t>
            </a:r>
            <a:r>
              <a:rPr lang="en-US" dirty="0"/>
              <a:t> the trap in the market Maxwell had created. The </a:t>
            </a:r>
            <a:r>
              <a:rPr lang="en-US" b="1" dirty="0">
                <a:solidFill>
                  <a:srgbClr val="FF0000"/>
                </a:solidFill>
              </a:rPr>
              <a:t>librarians used university funds to buy journals on behalf of scientists</a:t>
            </a:r>
            <a:r>
              <a:rPr lang="en-US" dirty="0"/>
              <a:t>. Maxwell was well aware of this. “</a:t>
            </a:r>
            <a:r>
              <a:rPr lang="en-US" b="1" dirty="0">
                <a:solidFill>
                  <a:srgbClr val="FF0000"/>
                </a:solidFill>
              </a:rPr>
              <a:t>Scientists are not as price-conscious as other professionals, mainly because they are not spending their own money</a:t>
            </a:r>
            <a:r>
              <a:rPr lang="en-US" dirty="0"/>
              <a:t>,” </a:t>
            </a:r>
            <a:r>
              <a:rPr lang="en-US" dirty="0" smtClean="0"/>
              <a:t>And </a:t>
            </a:r>
            <a:r>
              <a:rPr lang="en-US" dirty="0"/>
              <a:t>since there was no way to swap one journal for another, cheaper one, the result was, Maxwell continued, “</a:t>
            </a:r>
            <a:r>
              <a:rPr lang="en-US" b="1" dirty="0">
                <a:solidFill>
                  <a:srgbClr val="FF0000"/>
                </a:solidFill>
              </a:rPr>
              <a:t>a perpetual financing machine</a:t>
            </a:r>
            <a:r>
              <a:rPr lang="en-US" dirty="0"/>
              <a:t>”. Librarians were locked into a series of thousands of tiny monopolies.</a:t>
            </a:r>
          </a:p>
        </p:txBody>
      </p:sp>
    </p:spTree>
    <p:extLst>
      <p:ext uri="{BB962C8B-B14F-4D97-AF65-F5344CB8AC3E}">
        <p14:creationId xmlns:p14="http://schemas.microsoft.com/office/powerpoint/2010/main" val="2387140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50032" y="451445"/>
            <a:ext cx="8643938" cy="5723930"/>
          </a:xfrm>
        </p:spPr>
        <p:txBody>
          <a:bodyPr/>
          <a:lstStyle/>
          <a:p>
            <a:r>
              <a:rPr lang="en-US" b="1" dirty="0" err="1">
                <a:solidFill>
                  <a:srgbClr val="FF0000"/>
                </a:solidFill>
              </a:rPr>
              <a:t>Sci</a:t>
            </a:r>
            <a:r>
              <a:rPr lang="en-US" b="1" dirty="0">
                <a:solidFill>
                  <a:srgbClr val="FF0000"/>
                </a:solidFill>
              </a:rPr>
              <a:t>-Hub</a:t>
            </a:r>
            <a:r>
              <a:rPr lang="en-US" dirty="0">
                <a:solidFill>
                  <a:srgbClr val="FF0000"/>
                </a:solidFill>
              </a:rPr>
              <a:t> </a:t>
            </a:r>
            <a:r>
              <a:rPr lang="en-US" dirty="0"/>
              <a:t>– a sort of Napster for science that allows anyone to download scientific papers for free. Its creator, </a:t>
            </a:r>
            <a:r>
              <a:rPr lang="en-US" b="1" dirty="0">
                <a:solidFill>
                  <a:srgbClr val="FF0000"/>
                </a:solidFill>
              </a:rPr>
              <a:t>Alexandra </a:t>
            </a:r>
            <a:r>
              <a:rPr lang="en-US" b="1" dirty="0" err="1">
                <a:solidFill>
                  <a:srgbClr val="FF0000"/>
                </a:solidFill>
              </a:rPr>
              <a:t>Elbakyan</a:t>
            </a:r>
            <a:r>
              <a:rPr lang="en-US" dirty="0"/>
              <a:t>, a </a:t>
            </a:r>
            <a:r>
              <a:rPr lang="en-US" dirty="0" err="1"/>
              <a:t>Kazhakstani</a:t>
            </a:r>
            <a:r>
              <a:rPr lang="en-US" dirty="0"/>
              <a:t>, is in hiding, facing charges of hacking and copyright infringement in the US</a:t>
            </a:r>
            <a:r>
              <a:rPr lang="en-US" b="1" dirty="0">
                <a:solidFill>
                  <a:srgbClr val="FF0000"/>
                </a:solidFill>
              </a:rPr>
              <a:t>. Elsevier </a:t>
            </a:r>
            <a:r>
              <a:rPr lang="en-US" dirty="0"/>
              <a:t>recently obtained </a:t>
            </a:r>
            <a:r>
              <a:rPr lang="en-US" dirty="0">
                <a:hlinkClick r:id="rId2"/>
              </a:rPr>
              <a:t>a $15m injunction</a:t>
            </a:r>
            <a:r>
              <a:rPr lang="en-US" dirty="0"/>
              <a:t> (the maximum allowable amount) against her.</a:t>
            </a:r>
          </a:p>
          <a:p>
            <a:r>
              <a:rPr lang="en-US" dirty="0" err="1"/>
              <a:t>Elbakyan</a:t>
            </a:r>
            <a:r>
              <a:rPr lang="en-US" dirty="0"/>
              <a:t> is an unabashed utopian</a:t>
            </a:r>
            <a:r>
              <a:rPr lang="en-US" b="1" dirty="0">
                <a:solidFill>
                  <a:srgbClr val="FF0000"/>
                </a:solidFill>
              </a:rPr>
              <a:t>. “Science should belong to scientists and not the publishers,</a:t>
            </a:r>
            <a:r>
              <a:rPr lang="en-US" dirty="0"/>
              <a:t>” she told me in an email. In a letter to the court, she cited Article 27 of the UN’s Universal Declaration of Human Rights, asserting the right “</a:t>
            </a:r>
            <a:r>
              <a:rPr lang="en-US" b="1" dirty="0">
                <a:solidFill>
                  <a:srgbClr val="FF0000"/>
                </a:solidFill>
              </a:rPr>
              <a:t>to share in scientific advancement and its benefits</a:t>
            </a:r>
            <a:r>
              <a:rPr lang="en-US" dirty="0"/>
              <a:t>”.</a:t>
            </a:r>
          </a:p>
          <a:p>
            <a:endParaRPr lang="en-US" dirty="0"/>
          </a:p>
        </p:txBody>
      </p:sp>
    </p:spTree>
    <p:extLst>
      <p:ext uri="{BB962C8B-B14F-4D97-AF65-F5344CB8AC3E}">
        <p14:creationId xmlns:p14="http://schemas.microsoft.com/office/powerpoint/2010/main" val="284606942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8071"/>
            <a:ext cx="8229600" cy="739108"/>
          </a:xfrm>
        </p:spPr>
        <p:txBody>
          <a:bodyPr>
            <a:normAutofit fontScale="90000"/>
          </a:bodyPr>
          <a:lstStyle/>
          <a:p>
            <a:r>
              <a:rPr lang="en-US" dirty="0" smtClean="0"/>
              <a:t>“Free” and “Open”</a:t>
            </a:r>
            <a:endParaRPr lang="en-US" dirty="0"/>
          </a:p>
        </p:txBody>
      </p:sp>
      <p:sp>
        <p:nvSpPr>
          <p:cNvPr id="3" name="Content Placeholder 2"/>
          <p:cNvSpPr>
            <a:spLocks noGrp="1"/>
          </p:cNvSpPr>
          <p:nvPr>
            <p:ph idx="1"/>
          </p:nvPr>
        </p:nvSpPr>
        <p:spPr>
          <a:xfrm>
            <a:off x="726613" y="1238051"/>
            <a:ext cx="8229600" cy="5316895"/>
          </a:xfrm>
        </p:spPr>
        <p:txBody>
          <a:bodyPr>
            <a:normAutofit fontScale="70000" lnSpcReduction="20000"/>
          </a:bodyPr>
          <a:lstStyle/>
          <a:p>
            <a:endParaRPr lang="en-US" dirty="0" smtClean="0"/>
          </a:p>
          <a:p>
            <a:r>
              <a:rPr lang="en-US" sz="4600" dirty="0"/>
              <a:t>"Free software is a matter of liberty, not price. </a:t>
            </a:r>
            <a:r>
              <a:rPr lang="en-US" sz="4600" b="1" dirty="0">
                <a:hlinkClick r:id="rId2"/>
              </a:rPr>
              <a:t>’free speech', not 'free beer'</a:t>
            </a:r>
            <a:r>
              <a:rPr lang="en-US" sz="4600" dirty="0">
                <a:hlinkClick r:id="rId2"/>
              </a:rPr>
              <a:t>”. </a:t>
            </a:r>
            <a:r>
              <a:rPr lang="en-US" sz="4600" dirty="0"/>
              <a:t>(R M Stallman)</a:t>
            </a:r>
          </a:p>
          <a:p>
            <a:pPr marL="0" indent="0">
              <a:buNone/>
            </a:pPr>
            <a:endParaRPr lang="en-US" sz="4600" dirty="0"/>
          </a:p>
          <a:p>
            <a:r>
              <a:rPr lang="en-US" sz="4600" dirty="0"/>
              <a:t>“A piece of data or content is </a:t>
            </a:r>
            <a:r>
              <a:rPr lang="en-US" sz="4600" b="1" dirty="0"/>
              <a:t>open</a:t>
            </a:r>
            <a:r>
              <a:rPr lang="en-US" sz="4600" dirty="0"/>
              <a:t> if anyone is </a:t>
            </a:r>
            <a:r>
              <a:rPr lang="en-US" sz="4600" b="1" dirty="0"/>
              <a:t>free to use, reuse, and redistribute </a:t>
            </a:r>
            <a:r>
              <a:rPr lang="en-US" sz="4600" dirty="0"/>
              <a:t>it” (OKFN)</a:t>
            </a:r>
            <a:r>
              <a:rPr lang="en-US" sz="4600" i="1" dirty="0">
                <a:hlinkClick r:id="rId3"/>
              </a:rPr>
              <a:t>http://opendefinition.org/</a:t>
            </a:r>
            <a:endParaRPr lang="en-US" sz="4600" i="1" dirty="0"/>
          </a:p>
          <a:p>
            <a:endParaRPr lang="en-US" dirty="0" smtClean="0"/>
          </a:p>
          <a:p>
            <a:r>
              <a:rPr lang="en-US" dirty="0" smtClean="0"/>
              <a:t>“open” (access) has multiple incompatible “definitions”. Major split is “human eyeballs” </a:t>
            </a:r>
            <a:r>
              <a:rPr lang="en-US" dirty="0" err="1" smtClean="0"/>
              <a:t>vs</a:t>
            </a:r>
            <a:r>
              <a:rPr lang="en-US" dirty="0" smtClean="0"/>
              <a:t> copying and machine “reusability”</a:t>
            </a:r>
          </a:p>
          <a:p>
            <a:r>
              <a:rPr lang="en-US" dirty="0" smtClean="0"/>
              <a:t>“Open” is a marketing term for publishers, who frequently (often deliberately) do not grant full Openness.</a:t>
            </a:r>
          </a:p>
          <a:p>
            <a:pPr marL="0" indent="0">
              <a:buNone/>
            </a:pPr>
            <a:endParaRPr lang="en-US" dirty="0" smtClean="0"/>
          </a:p>
          <a:p>
            <a:pPr marL="0" indent="0">
              <a:buNone/>
            </a:pPr>
            <a:r>
              <a:rPr lang="en-US" dirty="0" smtClean="0"/>
              <a:t>“Gratis” </a:t>
            </a:r>
            <a:r>
              <a:rPr lang="en-US" dirty="0" err="1" smtClean="0"/>
              <a:t>vs</a:t>
            </a:r>
            <a:r>
              <a:rPr lang="en-US" dirty="0" smtClean="0"/>
              <a:t> “</a:t>
            </a:r>
            <a:r>
              <a:rPr lang="en-US" dirty="0" err="1" smtClean="0"/>
              <a:t>Libre</a:t>
            </a:r>
            <a:r>
              <a:rPr lang="en-US" dirty="0" smtClean="0"/>
              <a:t>”</a:t>
            </a:r>
            <a:endParaRPr lang="en-US" dirty="0"/>
          </a:p>
        </p:txBody>
      </p:sp>
    </p:spTree>
    <p:extLst>
      <p:ext uri="{BB962C8B-B14F-4D97-AF65-F5344CB8AC3E}">
        <p14:creationId xmlns:p14="http://schemas.microsoft.com/office/powerpoint/2010/main" val="421402039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#megapub451 [1]</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Universal controlled scholarly infrastructure</a:t>
            </a:r>
          </a:p>
          <a:p>
            <a:r>
              <a:rPr lang="en-US" dirty="0" smtClean="0"/>
              <a:t>Surveillance culture</a:t>
            </a:r>
          </a:p>
          <a:p>
            <a:r>
              <a:rPr lang="en-US" dirty="0" smtClean="0"/>
              <a:t>Friendly faces [2], ruthless interior, smart</a:t>
            </a:r>
          </a:p>
          <a:p>
            <a:r>
              <a:rPr lang="en-US" dirty="0" smtClean="0"/>
              <a:t>Amoral</a:t>
            </a:r>
          </a:p>
          <a:p>
            <a:r>
              <a:rPr lang="en-US" dirty="0" smtClean="0"/>
              <a:t>Political</a:t>
            </a:r>
          </a:p>
          <a:p>
            <a:r>
              <a:rPr lang="en-US" dirty="0" smtClean="0"/>
              <a:t>Rich; Inelastic vanity market</a:t>
            </a:r>
          </a:p>
          <a:p>
            <a:r>
              <a:rPr lang="en-US" dirty="0" smtClean="0"/>
              <a:t>Bigger than recording industry</a:t>
            </a:r>
          </a:p>
          <a:p>
            <a:r>
              <a:rPr lang="en-US" dirty="0" smtClean="0"/>
              <a:t>NO GOVERNANCE</a:t>
            </a:r>
            <a:endParaRPr lang="en-US" dirty="0"/>
          </a:p>
          <a:p>
            <a:pPr marL="0" indent="0">
              <a:buNone/>
            </a:pPr>
            <a:endParaRPr lang="en-US" dirty="0" smtClean="0"/>
          </a:p>
          <a:p>
            <a:pPr marL="0" indent="0">
              <a:buNone/>
            </a:pPr>
            <a:r>
              <a:rPr lang="en-US" dirty="0" smtClean="0"/>
              <a:t>[1] </a:t>
            </a:r>
            <a:r>
              <a:rPr lang="en-US" dirty="0" err="1" smtClean="0"/>
              <a:t>cf</a:t>
            </a:r>
            <a:r>
              <a:rPr lang="en-US" dirty="0" smtClean="0"/>
              <a:t> Fahrenheit451 (Ray Bradbury). Firemen burn books; </a:t>
            </a:r>
            <a:r>
              <a:rPr lang="en-US" dirty="0" err="1" smtClean="0"/>
              <a:t>megapub</a:t>
            </a:r>
            <a:r>
              <a:rPr lang="en-US" dirty="0" smtClean="0"/>
              <a:t> encloses knowledge</a:t>
            </a:r>
          </a:p>
          <a:p>
            <a:pPr marL="0" indent="0">
              <a:buNone/>
            </a:pPr>
            <a:r>
              <a:rPr lang="en-US" dirty="0" smtClean="0"/>
              <a:t>[2] discourse: “help” , “collaborate”, “partner”</a:t>
            </a:r>
          </a:p>
          <a:p>
            <a:pPr marL="0" indent="0">
              <a:buNone/>
            </a:pPr>
            <a:r>
              <a:rPr lang="en-US" dirty="0" smtClean="0"/>
              <a:t>Compare:</a:t>
            </a:r>
            <a:br>
              <a:rPr lang="en-US" dirty="0" smtClean="0"/>
            </a:br>
            <a:r>
              <a:rPr lang="en-US" dirty="0" smtClean="0"/>
              <a:t>Monsanto, Volkswagen, </a:t>
            </a:r>
            <a:r>
              <a:rPr lang="en-US" dirty="0" err="1" smtClean="0"/>
              <a:t>TimeWarner</a:t>
            </a:r>
            <a:r>
              <a:rPr lang="en-US" dirty="0" smtClean="0"/>
              <a:t>, Facebook, Royal Bank Scotland, Exxon, Pfizer, </a:t>
            </a:r>
            <a:r>
              <a:rPr lang="en-US" dirty="0" err="1" smtClean="0"/>
              <a:t>Telcos</a:t>
            </a:r>
            <a:r>
              <a:rPr lang="en-US" dirty="0" smtClean="0"/>
              <a:t>,  Transport, etc.</a:t>
            </a:r>
            <a:endParaRPr lang="en-US" dirty="0"/>
          </a:p>
        </p:txBody>
      </p:sp>
    </p:spTree>
    <p:extLst>
      <p:ext uri="{BB962C8B-B14F-4D97-AF65-F5344CB8AC3E}">
        <p14:creationId xmlns:p14="http://schemas.microsoft.com/office/powerpoint/2010/main" val="177734995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Critical Historical Open Events</a:t>
            </a:r>
          </a:p>
        </p:txBody>
      </p:sp>
      <p:sp>
        <p:nvSpPr>
          <p:cNvPr id="3" name="Content Placeholder 2"/>
          <p:cNvSpPr>
            <a:spLocks noGrp="1"/>
          </p:cNvSpPr>
          <p:nvPr>
            <p:ph idx="1"/>
          </p:nvPr>
        </p:nvSpPr>
        <p:spPr/>
        <p:txBody>
          <a:bodyPr>
            <a:normAutofit/>
          </a:bodyPr>
          <a:lstStyle/>
          <a:p>
            <a:r>
              <a:rPr lang="en-US" sz="4000" b="1" dirty="0"/>
              <a:t>Free Software Foundation </a:t>
            </a:r>
            <a:r>
              <a:rPr lang="en-US" sz="4000" dirty="0"/>
              <a:t>(</a:t>
            </a:r>
            <a:r>
              <a:rPr lang="en-US" sz="4000" i="1" dirty="0"/>
              <a:t>RMS, 1985</a:t>
            </a:r>
            <a:r>
              <a:rPr lang="en-US" sz="4000" dirty="0"/>
              <a:t>) and </a:t>
            </a:r>
            <a:r>
              <a:rPr lang="en-US" sz="4000" b="1" dirty="0"/>
              <a:t>Linux</a:t>
            </a:r>
            <a:r>
              <a:rPr lang="en-US" sz="4000" dirty="0"/>
              <a:t> (</a:t>
            </a:r>
            <a:r>
              <a:rPr lang="en-US" sz="4000" i="1" dirty="0"/>
              <a:t>Torvalds, 1991</a:t>
            </a:r>
            <a:r>
              <a:rPr lang="en-US" sz="4000" dirty="0"/>
              <a:t>)</a:t>
            </a:r>
          </a:p>
          <a:p>
            <a:r>
              <a:rPr lang="en-US" sz="4000" dirty="0"/>
              <a:t>The </a:t>
            </a:r>
            <a:r>
              <a:rPr lang="en-US" sz="4000" b="1" dirty="0"/>
              <a:t>World Wide Web </a:t>
            </a:r>
            <a:r>
              <a:rPr lang="en-US" sz="4000" dirty="0"/>
              <a:t>(</a:t>
            </a:r>
            <a:r>
              <a:rPr lang="en-US" sz="4000" i="1" dirty="0"/>
              <a:t>TBL</a:t>
            </a:r>
            <a:r>
              <a:rPr lang="en-US" sz="4000" dirty="0"/>
              <a:t>, 1991)</a:t>
            </a:r>
          </a:p>
          <a:p>
            <a:r>
              <a:rPr lang="en-US" sz="4000" dirty="0"/>
              <a:t>The </a:t>
            </a:r>
            <a:r>
              <a:rPr lang="en-US" sz="4000" b="1" dirty="0"/>
              <a:t>human genome </a:t>
            </a:r>
            <a:r>
              <a:rPr lang="en-US" sz="4000" dirty="0"/>
              <a:t>(1990-2001)</a:t>
            </a:r>
          </a:p>
          <a:p>
            <a:pPr marL="0" indent="0">
              <a:buNone/>
            </a:pPr>
            <a:endParaRPr lang="en-US" sz="4000" dirty="0"/>
          </a:p>
          <a:p>
            <a:pPr marL="0" indent="0">
              <a:buNone/>
            </a:pPr>
            <a:r>
              <a:rPr lang="en-US" sz="4000" dirty="0"/>
              <a:t>The life of </a:t>
            </a:r>
            <a:r>
              <a:rPr lang="en-US" sz="4000" b="1" dirty="0"/>
              <a:t>Aaron Swartz </a:t>
            </a:r>
            <a:r>
              <a:rPr lang="en-US" sz="4000" dirty="0"/>
              <a:t>(1986-2013)</a:t>
            </a:r>
          </a:p>
        </p:txBody>
      </p:sp>
    </p:spTree>
    <p:extLst>
      <p:ext uri="{BB962C8B-B14F-4D97-AF65-F5344CB8AC3E}">
        <p14:creationId xmlns:p14="http://schemas.microsoft.com/office/powerpoint/2010/main" val="334106474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4" y="309400"/>
            <a:ext cx="7278797" cy="461665"/>
          </a:xfrm>
          <a:prstGeom prst="rect">
            <a:avLst/>
          </a:prstGeom>
        </p:spPr>
        <p:txBody>
          <a:bodyPr wrap="square" lIns="91416" tIns="45709" rIns="91416" bIns="45709">
            <a:spAutoFit/>
          </a:bodyPr>
          <a:lstStyle/>
          <a:p>
            <a:r>
              <a:rPr lang="en-US" sz="2400" dirty="0">
                <a:hlinkClick r:id="rId2"/>
              </a:rPr>
              <a:t>http://www</a:t>
            </a:r>
            <a:r>
              <a:rPr lang="en-US" sz="2400" b="1" dirty="0">
                <a:hlinkClick r:id="rId2"/>
              </a:rPr>
              <a:t>.budapestopenaccessinitiative.</a:t>
            </a:r>
            <a:r>
              <a:rPr lang="en-US" sz="2400" dirty="0">
                <a:hlinkClick r:id="rId2"/>
              </a:rPr>
              <a:t>org/read</a:t>
            </a:r>
            <a:r>
              <a:rPr lang="en-US" sz="2400" dirty="0"/>
              <a:t> </a:t>
            </a:r>
          </a:p>
        </p:txBody>
      </p:sp>
      <p:sp>
        <p:nvSpPr>
          <p:cNvPr id="5" name="Rectangle 4"/>
          <p:cNvSpPr/>
          <p:nvPr/>
        </p:nvSpPr>
        <p:spPr>
          <a:xfrm>
            <a:off x="564488" y="1156290"/>
            <a:ext cx="8300481" cy="5693867"/>
          </a:xfrm>
          <a:prstGeom prst="rect">
            <a:avLst/>
          </a:prstGeom>
        </p:spPr>
        <p:txBody>
          <a:bodyPr wrap="square" lIns="91416" tIns="45709" rIns="91416" bIns="45709">
            <a:spAutoFit/>
          </a:bodyPr>
          <a:lstStyle/>
          <a:p>
            <a:r>
              <a:rPr lang="en-US" sz="2800" dirty="0"/>
              <a:t>… an </a:t>
            </a:r>
            <a:r>
              <a:rPr lang="en-US" sz="2800" b="1" dirty="0"/>
              <a:t>unprecedented public good</a:t>
            </a:r>
            <a:r>
              <a:rPr lang="en-US" sz="2800" dirty="0"/>
              <a:t>.  …</a:t>
            </a:r>
          </a:p>
          <a:p>
            <a:endParaRPr lang="en-US" sz="2800" dirty="0"/>
          </a:p>
          <a:p>
            <a:r>
              <a:rPr lang="en-US" sz="2800" dirty="0"/>
              <a:t>… </a:t>
            </a:r>
            <a:r>
              <a:rPr lang="en-US" sz="2800" b="1" dirty="0"/>
              <a:t>completely free and unrestricted access </a:t>
            </a:r>
            <a:r>
              <a:rPr lang="en-US" sz="2800" dirty="0"/>
              <a:t>to [peer-reviewed literature] by </a:t>
            </a:r>
            <a:r>
              <a:rPr lang="en-US" sz="2800" b="1" dirty="0"/>
              <a:t>all scientists, scholars, teachers, students, and other curious minds</a:t>
            </a:r>
            <a:r>
              <a:rPr lang="en-US" sz="2800" dirty="0"/>
              <a:t>. …</a:t>
            </a:r>
          </a:p>
          <a:p>
            <a:endParaRPr lang="en-US" sz="2800" dirty="0"/>
          </a:p>
          <a:p>
            <a:r>
              <a:rPr lang="en-US" sz="2800" dirty="0"/>
              <a:t>…Removing access barriers to this literature will accelerate research, enrich education, share the </a:t>
            </a:r>
            <a:r>
              <a:rPr lang="en-US" sz="2800" b="1" dirty="0"/>
              <a:t>learning of the rich with the poor and the poor with the rich</a:t>
            </a:r>
            <a:r>
              <a:rPr lang="en-US" sz="2800" dirty="0"/>
              <a:t>, make this literature as useful as it can be, and </a:t>
            </a:r>
            <a:r>
              <a:rPr lang="en-US" sz="2800" b="1" dirty="0"/>
              <a:t>lay the foundation for uniting humanity in a common intellectual conversation and quest for knowledge</a:t>
            </a:r>
            <a:r>
              <a:rPr lang="en-US" sz="2800" dirty="0"/>
              <a:t>.</a:t>
            </a:r>
          </a:p>
          <a:p>
            <a:r>
              <a:rPr lang="en-US" sz="2800" i="1" dirty="0"/>
              <a:t>(Budapest Open Access Initiative, 2003)</a:t>
            </a:r>
          </a:p>
        </p:txBody>
      </p:sp>
    </p:spTree>
    <p:extLst>
      <p:ext uri="{BB962C8B-B14F-4D97-AF65-F5344CB8AC3E}">
        <p14:creationId xmlns:p14="http://schemas.microsoft.com/office/powerpoint/2010/main" val="33018592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5080000" cy="4711700"/>
          </a:xfrm>
          <a:prstGeom prst="rect">
            <a:avLst/>
          </a:prstGeom>
        </p:spPr>
      </p:pic>
      <p:sp>
        <p:nvSpPr>
          <p:cNvPr id="3" name="Subtitle 2"/>
          <p:cNvSpPr>
            <a:spLocks noGrp="1"/>
          </p:cNvSpPr>
          <p:nvPr>
            <p:ph type="subTitle" idx="1"/>
          </p:nvPr>
        </p:nvSpPr>
        <p:spPr>
          <a:xfrm>
            <a:off x="209175" y="3107765"/>
            <a:ext cx="8053295" cy="3407335"/>
          </a:xfrm>
          <a:solidFill>
            <a:schemeClr val="bg1"/>
          </a:solidFill>
        </p:spPr>
        <p:txBody>
          <a:bodyPr>
            <a:normAutofit fontScale="62500" lnSpcReduction="20000"/>
          </a:bodyPr>
          <a:lstStyle/>
          <a:p>
            <a:r>
              <a:rPr lang="en-US" dirty="0" smtClean="0">
                <a:solidFill>
                  <a:schemeClr val="tx1"/>
                </a:solidFill>
              </a:rPr>
              <a:t>[Wikipedia:] On the steps of </a:t>
            </a:r>
            <a:r>
              <a:rPr lang="en-US" dirty="0" err="1" smtClean="0">
                <a:solidFill>
                  <a:schemeClr val="tx1"/>
                </a:solidFill>
              </a:rPr>
              <a:t>Sproul</a:t>
            </a:r>
            <a:r>
              <a:rPr lang="en-US" dirty="0" smtClean="0">
                <a:solidFill>
                  <a:schemeClr val="tx1"/>
                </a:solidFill>
              </a:rPr>
              <a:t> Hall [Student] </a:t>
            </a:r>
            <a:r>
              <a:rPr lang="en-US" dirty="0" smtClean="0">
                <a:solidFill>
                  <a:schemeClr val="tx1"/>
                </a:solidFill>
                <a:hlinkClick r:id="rId3" tooltip="Mario Savio"/>
              </a:rPr>
              <a:t>Mario Savio</a:t>
            </a:r>
            <a:r>
              <a:rPr lang="en-US" dirty="0" smtClean="0">
                <a:solidFill>
                  <a:schemeClr val="tx1"/>
                </a:solidFill>
              </a:rPr>
              <a:t> gave a famous speech</a:t>
            </a:r>
          </a:p>
          <a:p>
            <a:endParaRPr lang="en-US" dirty="0" smtClean="0">
              <a:solidFill>
                <a:schemeClr val="tx1"/>
              </a:solidFill>
            </a:endParaRPr>
          </a:p>
          <a:p>
            <a:r>
              <a:rPr lang="en-US" dirty="0" smtClean="0">
                <a:solidFill>
                  <a:schemeClr val="tx1"/>
                </a:solidFill>
              </a:rPr>
              <a:t>... But </a:t>
            </a:r>
            <a:r>
              <a:rPr lang="en-US" b="1" dirty="0" smtClean="0">
                <a:solidFill>
                  <a:schemeClr val="tx1"/>
                </a:solidFill>
              </a:rPr>
              <a:t>we're a bunch of raw materials </a:t>
            </a:r>
            <a:r>
              <a:rPr lang="en-US" dirty="0" smtClean="0">
                <a:solidFill>
                  <a:schemeClr val="tx1"/>
                </a:solidFill>
              </a:rPr>
              <a:t>that don't mean … to end up being </a:t>
            </a:r>
            <a:r>
              <a:rPr lang="en-US" b="1" dirty="0" smtClean="0">
                <a:solidFill>
                  <a:schemeClr val="tx1"/>
                </a:solidFill>
              </a:rPr>
              <a:t>bought by some clients of the University, be they the government, be they industry, be they organized labor,</a:t>
            </a:r>
            <a:r>
              <a:rPr lang="en-US" dirty="0" smtClean="0">
                <a:solidFill>
                  <a:schemeClr val="tx1"/>
                </a:solidFill>
              </a:rPr>
              <a:t> be they anyone! We're human beings! ... </a:t>
            </a:r>
            <a:r>
              <a:rPr lang="en-US" b="1" dirty="0" smtClean="0">
                <a:solidFill>
                  <a:schemeClr val="tx1"/>
                </a:solidFill>
              </a:rPr>
              <a:t>There's a time when the operation of the machine becomes so odious</a:t>
            </a:r>
            <a:r>
              <a:rPr lang="en-US" dirty="0" smtClean="0">
                <a:solidFill>
                  <a:schemeClr val="tx1"/>
                </a:solidFill>
              </a:rPr>
              <a:t> — makes you so sick at heart — that you can't take part. You can't even passively take part. </a:t>
            </a:r>
            <a:r>
              <a:rPr lang="en-US" b="1" dirty="0" smtClean="0">
                <a:solidFill>
                  <a:schemeClr val="tx1"/>
                </a:solidFill>
              </a:rPr>
              <a:t>And you've got to put your bodies upon the gears and upon the wheels, upon the levers, upon all the apparatus, and you've got to make it stop. </a:t>
            </a:r>
            <a:r>
              <a:rPr lang="en-US" dirty="0" smtClean="0">
                <a:solidFill>
                  <a:schemeClr val="tx1"/>
                </a:solidFill>
              </a:rPr>
              <a:t>And you've got to indicate to the people who run it, to the people who own it, </a:t>
            </a:r>
            <a:r>
              <a:rPr lang="en-US" b="1" dirty="0" smtClean="0">
                <a:solidFill>
                  <a:schemeClr val="tx1"/>
                </a:solidFill>
              </a:rPr>
              <a:t>that unless you're free, the machine will be prevented from working at all</a:t>
            </a:r>
            <a:r>
              <a:rPr lang="en-US" dirty="0" smtClean="0">
                <a:solidFill>
                  <a:schemeClr val="tx1"/>
                </a:solidFill>
              </a:rPr>
              <a:t>. </a:t>
            </a:r>
            <a:r>
              <a:rPr lang="en-US" baseline="30000" dirty="0" smtClean="0">
                <a:solidFill>
                  <a:schemeClr val="tx1"/>
                </a:solidFill>
                <a:hlinkClick r:id="rId4"/>
              </a:rPr>
              <a:t>[1]</a:t>
            </a:r>
            <a:endParaRPr lang="en-US" baseline="30000" dirty="0" smtClean="0">
              <a:solidFill>
                <a:schemeClr val="tx1"/>
              </a:solidFill>
            </a:endParaRPr>
          </a:p>
          <a:p>
            <a:endParaRPr lang="en-US" dirty="0" smtClean="0">
              <a:solidFill>
                <a:schemeClr val="tx1"/>
              </a:solidFill>
            </a:endParaRPr>
          </a:p>
          <a:p>
            <a:endParaRPr lang="en-US" dirty="0"/>
          </a:p>
        </p:txBody>
      </p:sp>
      <p:sp>
        <p:nvSpPr>
          <p:cNvPr id="5" name="TextBox 4"/>
          <p:cNvSpPr txBox="1"/>
          <p:nvPr/>
        </p:nvSpPr>
        <p:spPr>
          <a:xfrm>
            <a:off x="5692588" y="1105647"/>
            <a:ext cx="2414493" cy="954107"/>
          </a:xfrm>
          <a:prstGeom prst="rect">
            <a:avLst/>
          </a:prstGeom>
          <a:noFill/>
        </p:spPr>
        <p:txBody>
          <a:bodyPr wrap="none" rtlCol="0">
            <a:spAutoFit/>
          </a:bodyPr>
          <a:lstStyle/>
          <a:p>
            <a:r>
              <a:rPr lang="en-US" sz="2800" dirty="0" err="1" smtClean="0"/>
              <a:t>Univ</a:t>
            </a:r>
            <a:r>
              <a:rPr lang="en-US" sz="2800" dirty="0" smtClean="0"/>
              <a:t> California,</a:t>
            </a:r>
          </a:p>
          <a:p>
            <a:r>
              <a:rPr lang="en-US" sz="2800" b="1" dirty="0" smtClean="0"/>
              <a:t>Berkeley</a:t>
            </a:r>
            <a:r>
              <a:rPr lang="en-US" sz="2800" dirty="0" smtClean="0"/>
              <a:t> 1964</a:t>
            </a:r>
            <a:endParaRPr lang="en-US" sz="2800" dirty="0"/>
          </a:p>
        </p:txBody>
      </p:sp>
      <p:sp>
        <p:nvSpPr>
          <p:cNvPr id="6" name="TextBox 5"/>
          <p:cNvSpPr txBox="1"/>
          <p:nvPr/>
        </p:nvSpPr>
        <p:spPr>
          <a:xfrm>
            <a:off x="4975412" y="47812"/>
            <a:ext cx="4281040" cy="523220"/>
          </a:xfrm>
          <a:prstGeom prst="rect">
            <a:avLst/>
          </a:prstGeom>
          <a:noFill/>
        </p:spPr>
        <p:txBody>
          <a:bodyPr wrap="none" rtlCol="0">
            <a:spAutoFit/>
          </a:bodyPr>
          <a:lstStyle/>
          <a:p>
            <a:r>
              <a:rPr lang="en-US" sz="2800" dirty="0" smtClean="0"/>
              <a:t>The Free Speech Movement</a:t>
            </a:r>
            <a:endParaRPr lang="en-US" sz="2800" dirty="0"/>
          </a:p>
        </p:txBody>
      </p:sp>
    </p:spTree>
    <p:extLst>
      <p:ext uri="{BB962C8B-B14F-4D97-AF65-F5344CB8AC3E}">
        <p14:creationId xmlns:p14="http://schemas.microsoft.com/office/powerpoint/2010/main" val="176743220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889" y="274638"/>
            <a:ext cx="8833555" cy="741362"/>
          </a:xfrm>
        </p:spPr>
        <p:txBody>
          <a:bodyPr>
            <a:normAutofit/>
          </a:bodyPr>
          <a:lstStyle/>
          <a:p>
            <a:r>
              <a:rPr lang="en-US" sz="3600" dirty="0"/>
              <a:t>The Digital Enlightenment: some of my icons</a:t>
            </a:r>
          </a:p>
        </p:txBody>
      </p:sp>
      <p:pic>
        <p:nvPicPr>
          <p:cNvPr id="4" name="Picture 3"/>
          <p:cNvPicPr>
            <a:picLocks noChangeAspect="1"/>
          </p:cNvPicPr>
          <p:nvPr/>
        </p:nvPicPr>
        <p:blipFill>
          <a:blip r:embed="rId2"/>
          <a:stretch>
            <a:fillRect/>
          </a:stretch>
        </p:blipFill>
        <p:spPr>
          <a:xfrm>
            <a:off x="211668" y="1241777"/>
            <a:ext cx="3203752" cy="5235222"/>
          </a:xfrm>
          <a:prstGeom prst="rect">
            <a:avLst/>
          </a:prstGeom>
        </p:spPr>
      </p:pic>
      <p:pic>
        <p:nvPicPr>
          <p:cNvPr id="5" name="Picture 4"/>
          <p:cNvPicPr>
            <a:picLocks noChangeAspect="1"/>
          </p:cNvPicPr>
          <p:nvPr/>
        </p:nvPicPr>
        <p:blipFill>
          <a:blip r:embed="rId3"/>
          <a:stretch>
            <a:fillRect/>
          </a:stretch>
        </p:blipFill>
        <p:spPr>
          <a:xfrm>
            <a:off x="6858000" y="1241779"/>
            <a:ext cx="2088444" cy="2819399"/>
          </a:xfrm>
          <a:prstGeom prst="rect">
            <a:avLst/>
          </a:prstGeom>
        </p:spPr>
      </p:pic>
      <p:pic>
        <p:nvPicPr>
          <p:cNvPr id="6" name="Picture 5"/>
          <p:cNvPicPr>
            <a:picLocks noChangeAspect="1"/>
          </p:cNvPicPr>
          <p:nvPr/>
        </p:nvPicPr>
        <p:blipFill>
          <a:blip r:embed="rId4"/>
          <a:stretch>
            <a:fillRect/>
          </a:stretch>
        </p:blipFill>
        <p:spPr>
          <a:xfrm>
            <a:off x="5100058" y="4372996"/>
            <a:ext cx="3846391" cy="2307834"/>
          </a:xfrm>
          <a:prstGeom prst="rect">
            <a:avLst/>
          </a:prstGeom>
        </p:spPr>
      </p:pic>
      <p:pic>
        <p:nvPicPr>
          <p:cNvPr id="7" name="Picture 6"/>
          <p:cNvPicPr>
            <a:picLocks noChangeAspect="1"/>
          </p:cNvPicPr>
          <p:nvPr/>
        </p:nvPicPr>
        <p:blipFill>
          <a:blip r:embed="rId5"/>
          <a:stretch>
            <a:fillRect/>
          </a:stretch>
        </p:blipFill>
        <p:spPr>
          <a:xfrm>
            <a:off x="3528775" y="1013176"/>
            <a:ext cx="3142557" cy="2914722"/>
          </a:xfrm>
          <a:prstGeom prst="rect">
            <a:avLst/>
          </a:prstGeom>
        </p:spPr>
      </p:pic>
      <p:sp>
        <p:nvSpPr>
          <p:cNvPr id="8" name="TextBox 7"/>
          <p:cNvSpPr txBox="1"/>
          <p:nvPr/>
        </p:nvSpPr>
        <p:spPr>
          <a:xfrm>
            <a:off x="719669" y="6477002"/>
            <a:ext cx="2065298" cy="654971"/>
          </a:xfrm>
          <a:prstGeom prst="rect">
            <a:avLst/>
          </a:prstGeom>
          <a:noFill/>
        </p:spPr>
        <p:txBody>
          <a:bodyPr wrap="none" lIns="91416" tIns="45709" rIns="91416" bIns="45709" rtlCol="0">
            <a:spAutoFit/>
          </a:bodyPr>
          <a:lstStyle/>
          <a:p>
            <a:r>
              <a:rPr lang="en-US" dirty="0" smtClean="0"/>
              <a:t>Diderot, Paris, 1751</a:t>
            </a:r>
          </a:p>
          <a:p>
            <a:endParaRPr lang="en-US" dirty="0"/>
          </a:p>
        </p:txBody>
      </p:sp>
      <p:sp>
        <p:nvSpPr>
          <p:cNvPr id="9" name="TextBox 8"/>
          <p:cNvSpPr txBox="1"/>
          <p:nvPr/>
        </p:nvSpPr>
        <p:spPr>
          <a:xfrm>
            <a:off x="3528774" y="4003665"/>
            <a:ext cx="1966767" cy="373659"/>
          </a:xfrm>
          <a:prstGeom prst="rect">
            <a:avLst/>
          </a:prstGeom>
          <a:noFill/>
        </p:spPr>
        <p:txBody>
          <a:bodyPr wrap="none" lIns="91416" tIns="45709" rIns="91416" bIns="45709" rtlCol="0">
            <a:spAutoFit/>
          </a:bodyPr>
          <a:lstStyle/>
          <a:p>
            <a:r>
              <a:rPr lang="en-US" dirty="0" smtClean="0"/>
              <a:t>Berkeley, US, 1966</a:t>
            </a:r>
            <a:endParaRPr lang="en-US" dirty="0"/>
          </a:p>
        </p:txBody>
      </p:sp>
      <p:sp>
        <p:nvSpPr>
          <p:cNvPr id="10" name="TextBox 9"/>
          <p:cNvSpPr txBox="1"/>
          <p:nvPr/>
        </p:nvSpPr>
        <p:spPr>
          <a:xfrm>
            <a:off x="7242930" y="3907128"/>
            <a:ext cx="1232085" cy="373659"/>
          </a:xfrm>
          <a:prstGeom prst="rect">
            <a:avLst/>
          </a:prstGeom>
          <a:noFill/>
        </p:spPr>
        <p:txBody>
          <a:bodyPr wrap="none" lIns="91416" tIns="45709" rIns="91416" bIns="45709" rtlCol="0">
            <a:spAutoFit/>
          </a:bodyPr>
          <a:lstStyle/>
          <a:p>
            <a:r>
              <a:rPr lang="en-US" dirty="0" smtClean="0"/>
              <a:t>Paris, 1968</a:t>
            </a:r>
            <a:endParaRPr lang="en-US" dirty="0"/>
          </a:p>
        </p:txBody>
      </p:sp>
      <p:sp>
        <p:nvSpPr>
          <p:cNvPr id="11" name="TextBox 10"/>
          <p:cNvSpPr txBox="1"/>
          <p:nvPr/>
        </p:nvSpPr>
        <p:spPr>
          <a:xfrm>
            <a:off x="7442002" y="5969685"/>
            <a:ext cx="1353081" cy="373659"/>
          </a:xfrm>
          <a:prstGeom prst="rect">
            <a:avLst/>
          </a:prstGeom>
          <a:solidFill>
            <a:schemeClr val="bg1"/>
          </a:solidFill>
        </p:spPr>
        <p:txBody>
          <a:bodyPr wrap="none" lIns="91416" tIns="45709" rIns="91416" bIns="45709" rtlCol="0">
            <a:spAutoFit/>
          </a:bodyPr>
          <a:lstStyle/>
          <a:p>
            <a:r>
              <a:rPr lang="en-US" dirty="0" smtClean="0"/>
              <a:t>UK, 1969-73</a:t>
            </a:r>
            <a:endParaRPr lang="en-US" dirty="0"/>
          </a:p>
        </p:txBody>
      </p:sp>
    </p:spTree>
    <p:extLst>
      <p:ext uri="{BB962C8B-B14F-4D97-AF65-F5344CB8AC3E}">
        <p14:creationId xmlns:p14="http://schemas.microsoft.com/office/powerpoint/2010/main" val="218736714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must control our scholarship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Publishers are preventing scholars from using the literature for scientific research.</a:t>
            </a:r>
          </a:p>
          <a:p>
            <a:r>
              <a:rPr lang="en-US" dirty="0" smtClean="0"/>
              <a:t> </a:t>
            </a:r>
            <a:r>
              <a:rPr lang="en-US" b="1" dirty="0" smtClean="0"/>
              <a:t>APIs mean Snoop, Control and Censor</a:t>
            </a:r>
            <a:r>
              <a:rPr lang="en-US" dirty="0" smtClean="0"/>
              <a:t>.</a:t>
            </a:r>
          </a:p>
          <a:p>
            <a:pPr lvl="1"/>
            <a:r>
              <a:rPr lang="en-US" b="1" dirty="0" smtClean="0"/>
              <a:t>Snoop</a:t>
            </a:r>
            <a:r>
              <a:rPr lang="en-US" dirty="0" smtClean="0"/>
              <a:t>: publishers monitor who is using the literature , when and for what</a:t>
            </a:r>
          </a:p>
          <a:p>
            <a:pPr lvl="1"/>
            <a:r>
              <a:rPr lang="en-US" b="1" dirty="0" smtClean="0"/>
              <a:t>Control</a:t>
            </a:r>
            <a:r>
              <a:rPr lang="en-US" dirty="0" smtClean="0"/>
              <a:t>: publishers control what you get, when, how much, and in what form</a:t>
            </a:r>
          </a:p>
          <a:p>
            <a:pPr lvl="1"/>
            <a:r>
              <a:rPr lang="en-US" b="1" dirty="0" smtClean="0"/>
              <a:t>Censor</a:t>
            </a:r>
            <a:r>
              <a:rPr lang="en-US" dirty="0" smtClean="0"/>
              <a:t>: publishers control what results you publish and how.</a:t>
            </a:r>
          </a:p>
          <a:p>
            <a:r>
              <a:rPr lang="en-US" b="1" dirty="0" smtClean="0"/>
              <a:t>The Right to Read is the Right to Mine</a:t>
            </a:r>
          </a:p>
          <a:p>
            <a:pPr lvl="1"/>
            <a:endParaRPr lang="en-US" b="1" dirty="0"/>
          </a:p>
        </p:txBody>
      </p:sp>
    </p:spTree>
    <p:extLst>
      <p:ext uri="{BB962C8B-B14F-4D97-AF65-F5344CB8AC3E}">
        <p14:creationId xmlns:p14="http://schemas.microsoft.com/office/powerpoint/2010/main" val="3539778323"/>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Neocolonialism </a:t>
            </a:r>
            <a:endParaRPr lang="en-US" dirty="0"/>
          </a:p>
        </p:txBody>
      </p:sp>
      <p:sp>
        <p:nvSpPr>
          <p:cNvPr id="3" name="Content Placeholder 2"/>
          <p:cNvSpPr>
            <a:spLocks noGrp="1"/>
          </p:cNvSpPr>
          <p:nvPr>
            <p:ph idx="1"/>
          </p:nvPr>
        </p:nvSpPr>
        <p:spPr>
          <a:xfrm>
            <a:off x="457200" y="2124075"/>
            <a:ext cx="8229600" cy="4525963"/>
          </a:xfrm>
        </p:spPr>
        <p:txBody>
          <a:bodyPr>
            <a:normAutofit fontScale="62500" lnSpcReduction="20000"/>
          </a:bodyPr>
          <a:lstStyle/>
          <a:p>
            <a:r>
              <a:rPr lang="en-US" dirty="0"/>
              <a:t> In place of colonialism, as the main instrument of imperialism, we have today </a:t>
            </a:r>
            <a:r>
              <a:rPr lang="en-US" b="1" dirty="0"/>
              <a:t>neo-colonialism . . . [which] like colonialism, is an attempt to export the social conflicts of the capitalist countries</a:t>
            </a:r>
            <a:r>
              <a:rPr lang="en-US" dirty="0"/>
              <a:t>. . . .</a:t>
            </a:r>
          </a:p>
          <a:p>
            <a:endParaRPr lang="en-US" dirty="0"/>
          </a:p>
          <a:p>
            <a:r>
              <a:rPr lang="en-US" dirty="0"/>
              <a:t>    The result of neo-colonialism is that </a:t>
            </a:r>
            <a:r>
              <a:rPr lang="en-US" b="1" dirty="0"/>
              <a:t>foreign capital is used for the exploitation rather than for the development of the less developed parts of the world. Investment, under neo-colonialism, increases, rather than decreases, the gap between the rich and the poor countries of the world. </a:t>
            </a:r>
            <a:r>
              <a:rPr lang="en-US" dirty="0"/>
              <a:t>The struggle against neo-colonialism is not aimed at excluding the capital of the developed world from operating in less developed countries. It is aimed at preventing the financial power of the developed countries being used in such a way as to impoverish the less developed.[5</a:t>
            </a:r>
            <a:r>
              <a:rPr lang="en-US" dirty="0" smtClean="0"/>
              <a:t>]</a:t>
            </a:r>
          </a:p>
          <a:p>
            <a:endParaRPr lang="en-US" dirty="0"/>
          </a:p>
          <a:p>
            <a:r>
              <a:rPr lang="en-US" dirty="0"/>
              <a:t>Kwame Nkrumah 1965 </a:t>
            </a:r>
            <a:r>
              <a:rPr lang="en-US" i="1" dirty="0" smtClean="0">
                <a:hlinkClick r:id="rId2"/>
              </a:rPr>
              <a:t>Neo</a:t>
            </a:r>
            <a:r>
              <a:rPr lang="en-US" i="1" dirty="0">
                <a:hlinkClick r:id="rId2"/>
              </a:rPr>
              <a:t>-Colonialism, The Last Stage of Imperialism</a:t>
            </a:r>
            <a:r>
              <a:rPr lang="en-US" dirty="0"/>
              <a:t>. </a:t>
            </a:r>
          </a:p>
        </p:txBody>
      </p:sp>
      <p:pic>
        <p:nvPicPr>
          <p:cNvPr id="4" name="Picture 3"/>
          <p:cNvPicPr>
            <a:picLocks noChangeAspect="1"/>
          </p:cNvPicPr>
          <p:nvPr/>
        </p:nvPicPr>
        <p:blipFill>
          <a:blip r:embed="rId3"/>
          <a:stretch>
            <a:fillRect/>
          </a:stretch>
        </p:blipFill>
        <p:spPr>
          <a:xfrm>
            <a:off x="0" y="0"/>
            <a:ext cx="1476893" cy="2079625"/>
          </a:xfrm>
          <a:prstGeom prst="rect">
            <a:avLst/>
          </a:prstGeom>
        </p:spPr>
      </p:pic>
      <p:sp>
        <p:nvSpPr>
          <p:cNvPr id="5" name="TextBox 4"/>
          <p:cNvSpPr txBox="1"/>
          <p:nvPr/>
        </p:nvSpPr>
        <p:spPr>
          <a:xfrm>
            <a:off x="142875" y="6465372"/>
            <a:ext cx="3736920" cy="369332"/>
          </a:xfrm>
          <a:prstGeom prst="rect">
            <a:avLst/>
          </a:prstGeom>
          <a:noFill/>
        </p:spPr>
        <p:txBody>
          <a:bodyPr wrap="none" rtlCol="0">
            <a:spAutoFit/>
          </a:bodyPr>
          <a:lstStyle/>
          <a:p>
            <a:r>
              <a:rPr lang="en-US" dirty="0" smtClean="0"/>
              <a:t>Text and Image: </a:t>
            </a:r>
            <a:r>
              <a:rPr lang="en-US" dirty="0"/>
              <a:t>Wikimedia Commons</a:t>
            </a:r>
          </a:p>
        </p:txBody>
      </p:sp>
    </p:spTree>
    <p:extLst>
      <p:ext uri="{BB962C8B-B14F-4D97-AF65-F5344CB8AC3E}">
        <p14:creationId xmlns:p14="http://schemas.microsoft.com/office/powerpoint/2010/main" val="575621807"/>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Knowledge Neocolonialism/Capitalism</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The </a:t>
            </a:r>
            <a:r>
              <a:rPr lang="en-US" dirty="0"/>
              <a:t>result of </a:t>
            </a:r>
            <a:r>
              <a:rPr lang="en-US" dirty="0" smtClean="0"/>
              <a:t>[</a:t>
            </a:r>
            <a:r>
              <a:rPr lang="en-US" b="1" dirty="0" smtClean="0"/>
              <a:t>knowledge colonialism</a:t>
            </a:r>
            <a:r>
              <a:rPr lang="en-US" dirty="0" smtClean="0"/>
              <a:t>] is </a:t>
            </a:r>
            <a:r>
              <a:rPr lang="en-US" dirty="0"/>
              <a:t>that </a:t>
            </a:r>
            <a:r>
              <a:rPr lang="en-US" dirty="0" smtClean="0"/>
              <a:t>[</a:t>
            </a:r>
            <a:r>
              <a:rPr lang="en-US" b="1" dirty="0" smtClean="0"/>
              <a:t>corporate</a:t>
            </a:r>
            <a:r>
              <a:rPr lang="en-US" dirty="0" smtClean="0"/>
              <a:t>] </a:t>
            </a:r>
            <a:r>
              <a:rPr lang="en-US" dirty="0"/>
              <a:t>capital is used for the </a:t>
            </a:r>
            <a:r>
              <a:rPr lang="en-US" b="1" dirty="0"/>
              <a:t>exploitation rather than for the development</a:t>
            </a:r>
            <a:r>
              <a:rPr lang="en-US" dirty="0"/>
              <a:t> of the less developed parts of the </a:t>
            </a:r>
            <a:r>
              <a:rPr lang="en-US" dirty="0" smtClean="0"/>
              <a:t>[</a:t>
            </a:r>
            <a:r>
              <a:rPr lang="en-US" b="1" dirty="0" smtClean="0"/>
              <a:t>knowledge</a:t>
            </a:r>
            <a:r>
              <a:rPr lang="en-US" dirty="0" smtClean="0"/>
              <a:t>] world.</a:t>
            </a:r>
          </a:p>
          <a:p>
            <a:r>
              <a:rPr lang="en-US" dirty="0" smtClean="0"/>
              <a:t> </a:t>
            </a:r>
            <a:r>
              <a:rPr lang="en-US" dirty="0"/>
              <a:t>Investment, </a:t>
            </a:r>
            <a:r>
              <a:rPr lang="en-US" dirty="0" smtClean="0"/>
              <a:t>under [</a:t>
            </a:r>
            <a:r>
              <a:rPr lang="en-US" b="1" dirty="0" smtClean="0"/>
              <a:t>knowledge  imperialism</a:t>
            </a:r>
            <a:r>
              <a:rPr lang="en-US" dirty="0" smtClean="0"/>
              <a:t>]</a:t>
            </a:r>
            <a:r>
              <a:rPr lang="en-US" b="1" dirty="0" smtClean="0"/>
              <a:t>, </a:t>
            </a:r>
            <a:r>
              <a:rPr lang="en-US" b="1" dirty="0"/>
              <a:t>increases</a:t>
            </a:r>
            <a:r>
              <a:rPr lang="en-US" dirty="0"/>
              <a:t>, rather than decreases, </a:t>
            </a:r>
            <a:r>
              <a:rPr lang="en-US" b="1" dirty="0"/>
              <a:t>the gap between the rich and the poor</a:t>
            </a:r>
            <a:r>
              <a:rPr lang="en-US" dirty="0"/>
              <a:t> </a:t>
            </a:r>
            <a:r>
              <a:rPr lang="en-US" dirty="0" smtClean="0"/>
              <a:t>[</a:t>
            </a:r>
            <a:r>
              <a:rPr lang="en-US" b="1" dirty="0" smtClean="0"/>
              <a:t>scholars</a:t>
            </a:r>
            <a:r>
              <a:rPr lang="en-US" dirty="0" smtClean="0"/>
              <a:t>] of </a:t>
            </a:r>
            <a:r>
              <a:rPr lang="en-US" dirty="0"/>
              <a:t>the world. The struggle against </a:t>
            </a:r>
            <a:r>
              <a:rPr lang="en-US" dirty="0" smtClean="0"/>
              <a:t>[knowledge neocolonialism] […] is </a:t>
            </a:r>
            <a:r>
              <a:rPr lang="en-US" dirty="0"/>
              <a:t>aimed at preventing the financial power of the </a:t>
            </a:r>
            <a:r>
              <a:rPr lang="en-US" dirty="0" smtClean="0"/>
              <a:t>[</a:t>
            </a:r>
            <a:r>
              <a:rPr lang="en-US" dirty="0" err="1" smtClean="0"/>
              <a:t>megacorporations</a:t>
            </a:r>
            <a:r>
              <a:rPr lang="en-US" dirty="0" smtClean="0"/>
              <a:t>] being </a:t>
            </a:r>
            <a:r>
              <a:rPr lang="en-US" dirty="0"/>
              <a:t>used in such a way as to impoverish the less developed.[5</a:t>
            </a:r>
            <a:r>
              <a:rPr lang="en-US" dirty="0" smtClean="0"/>
              <a:t>]</a:t>
            </a:r>
          </a:p>
          <a:p>
            <a:endParaRPr lang="en-US" dirty="0"/>
          </a:p>
          <a:p>
            <a:r>
              <a:rPr lang="en-US" sz="2300" dirty="0"/>
              <a:t>(adapted by PMR from Kwame Nkrumah)</a:t>
            </a:r>
            <a:br>
              <a:rPr lang="en-US" sz="2300" dirty="0"/>
            </a:br>
            <a:r>
              <a:rPr lang="en-US" sz="2300" b="1" dirty="0">
                <a:latin typeface="Courier"/>
                <a:cs typeface="Courier"/>
              </a:rPr>
              <a:t>s/country/scholar/, s/colonial power/megacorporation/</a:t>
            </a:r>
          </a:p>
          <a:p>
            <a:endParaRPr lang="en-US" dirty="0"/>
          </a:p>
          <a:p>
            <a:endParaRPr lang="en-US" dirty="0" smtClean="0"/>
          </a:p>
          <a:p>
            <a:endParaRPr lang="en-US" dirty="0"/>
          </a:p>
          <a:p>
            <a:endParaRPr lang="en-US" dirty="0"/>
          </a:p>
        </p:txBody>
      </p:sp>
    </p:spTree>
    <p:extLst>
      <p:ext uri="{BB962C8B-B14F-4D97-AF65-F5344CB8AC3E}">
        <p14:creationId xmlns:p14="http://schemas.microsoft.com/office/powerpoint/2010/main" val="726677169"/>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Immediate reply from Leslie Chan</a:t>
            </a:r>
            <a:endParaRPr lang="en-US" dirty="0"/>
          </a:p>
        </p:txBody>
      </p:sp>
      <p:pic>
        <p:nvPicPr>
          <p:cNvPr id="4" name="Content Placeholder 3" descr="Screen Shot 2018-03-20 at 12.06.41.png"/>
          <p:cNvPicPr>
            <a:picLocks noGrp="1" noChangeAspect="1"/>
          </p:cNvPicPr>
          <p:nvPr>
            <p:ph idx="1"/>
          </p:nvPr>
        </p:nvPicPr>
        <p:blipFill>
          <a:blip r:embed="rId2">
            <a:extLst>
              <a:ext uri="{28A0092B-C50C-407E-A947-70E740481C1C}">
                <a14:useLocalDpi xmlns:a14="http://schemas.microsoft.com/office/drawing/2010/main" val="0"/>
              </a:ext>
            </a:extLst>
          </a:blip>
          <a:srcRect l="2060" r="2060"/>
          <a:stretch>
            <a:fillRect/>
          </a:stretch>
        </p:blipFill>
        <p:spPr/>
      </p:pic>
    </p:spTree>
    <p:extLst>
      <p:ext uri="{BB962C8B-B14F-4D97-AF65-F5344CB8AC3E}">
        <p14:creationId xmlns:p14="http://schemas.microsoft.com/office/powerpoint/2010/main" val="140617397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6375" y="-1"/>
            <a:ext cx="8810625" cy="6494085"/>
          </a:xfrm>
          <a:prstGeom prst="rect">
            <a:avLst/>
          </a:prstGeom>
        </p:spPr>
        <p:txBody>
          <a:bodyPr wrap="square">
            <a:spAutoFit/>
          </a:bodyPr>
          <a:lstStyle/>
          <a:p>
            <a:r>
              <a:rPr lang="en-US" sz="3200" b="1" dirty="0">
                <a:solidFill>
                  <a:srgbClr val="FF0000"/>
                </a:solidFill>
              </a:rPr>
              <a:t>Everything we have gained by opening content and data will be under threat if we allow the enclosure of scholarly infrastructures</a:t>
            </a:r>
            <a:r>
              <a:rPr lang="en-US" sz="3200" dirty="0"/>
              <a:t>. We propose a set of principles by which Open Infrastructures to support the research community could be run and sustained. – Geoffrey </a:t>
            </a:r>
            <a:r>
              <a:rPr lang="en-US" sz="3200" dirty="0" err="1"/>
              <a:t>Bilder</a:t>
            </a:r>
            <a:r>
              <a:rPr lang="en-US" sz="3200" dirty="0"/>
              <a:t>, Jennifer Lin, Cameron </a:t>
            </a:r>
            <a:r>
              <a:rPr lang="en-US" sz="3200" dirty="0" err="1" smtClean="0"/>
              <a:t>Neylon</a:t>
            </a:r>
            <a:r>
              <a:rPr lang="en-US" sz="3200" dirty="0" smtClean="0"/>
              <a:t>. 2015</a:t>
            </a:r>
          </a:p>
          <a:p>
            <a:endParaRPr lang="en-US" sz="3200" dirty="0" smtClean="0"/>
          </a:p>
          <a:p>
            <a:r>
              <a:rPr lang="en-US" sz="3200" dirty="0" smtClean="0"/>
              <a:t>2017 </a:t>
            </a:r>
            <a:r>
              <a:rPr lang="en-US" sz="3200" dirty="0" err="1" smtClean="0"/>
              <a:t>Jisc</a:t>
            </a:r>
            <a:r>
              <a:rPr lang="en-US" sz="3200" dirty="0" smtClean="0"/>
              <a:t> and Elsevier develop “Open Science for UK”</a:t>
            </a:r>
          </a:p>
          <a:p>
            <a:r>
              <a:rPr lang="en-US" sz="3200" dirty="0"/>
              <a:t>2017 </a:t>
            </a:r>
            <a:r>
              <a:rPr lang="en-US" sz="3200" dirty="0" smtClean="0"/>
              <a:t>Elsevier develops </a:t>
            </a:r>
            <a:r>
              <a:rPr lang="en-US" sz="3200" dirty="0"/>
              <a:t>“Open Science for </a:t>
            </a:r>
            <a:r>
              <a:rPr lang="en-US" sz="3200" dirty="0" smtClean="0"/>
              <a:t>EC”</a:t>
            </a:r>
            <a:endParaRPr lang="en-US" sz="3200" dirty="0"/>
          </a:p>
          <a:p>
            <a:endParaRPr lang="en-US" sz="3200" dirty="0"/>
          </a:p>
          <a:p>
            <a:endParaRPr lang="en-US" sz="3200" dirty="0"/>
          </a:p>
        </p:txBody>
      </p:sp>
    </p:spTree>
    <p:extLst>
      <p:ext uri="{BB962C8B-B14F-4D97-AF65-F5344CB8AC3E}">
        <p14:creationId xmlns:p14="http://schemas.microsoft.com/office/powerpoint/2010/main" val="266114775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64" y="2405935"/>
            <a:ext cx="8904941" cy="4874891"/>
          </a:xfrm>
          <a:prstGeom prst="rect">
            <a:avLst/>
          </a:prstGeom>
        </p:spPr>
        <p:txBody>
          <a:bodyPr wrap="square" lIns="91416" tIns="45709" rIns="91416" bIns="45709">
            <a:spAutoFit/>
          </a:bodyPr>
          <a:lstStyle/>
          <a:p>
            <a:r>
              <a:rPr lang="en-US" dirty="0" smtClean="0"/>
              <a:t>["How We Stopped SOPA”:</a:t>
            </a:r>
          </a:p>
          <a:p>
            <a:endParaRPr lang="en-US" dirty="0" smtClean="0"/>
          </a:p>
          <a:p>
            <a:r>
              <a:rPr lang="en-US" dirty="0" smtClean="0"/>
              <a:t>    This bill ... shut down whole websites. Essentially, it stopped Americans from communicating entirely with certain groups....</a:t>
            </a:r>
          </a:p>
          <a:p>
            <a:r>
              <a:rPr lang="en-US" dirty="0" smtClean="0"/>
              <a:t>    I called all my friends, and we stayed up all night setting up a website for this new group, Demand Progress, with an online petition opposing this noxious bill.... We [got] ... 300,000 signers.... We met with the staff of members of Congress and pleaded with them.... And then it passed unanimously....</a:t>
            </a:r>
          </a:p>
          <a:p>
            <a:r>
              <a:rPr lang="en-US" dirty="0" smtClean="0"/>
              <a:t>    And then, suddenly, the process stopped. Senator Ron Wyden ... put a hold on the bill.[48][49]</a:t>
            </a:r>
          </a:p>
          <a:p>
            <a:endParaRPr lang="en-US" dirty="0" smtClean="0"/>
          </a:p>
          <a:p>
            <a:r>
              <a:rPr lang="en-US" dirty="0" smtClean="0"/>
              <a:t>He added, "</a:t>
            </a:r>
            <a:r>
              <a:rPr lang="en-US" b="1" dirty="0" smtClean="0"/>
              <a:t>We won this fight because everyone made themselves the hero of their own story. Everyone took it as their job to save this crucial freedom</a:t>
            </a:r>
            <a:r>
              <a:rPr lang="en-US" dirty="0" smtClean="0"/>
              <a:t>.”</a:t>
            </a:r>
          </a:p>
          <a:p>
            <a:endParaRPr lang="en-US" dirty="0" smtClean="0"/>
          </a:p>
          <a:p>
            <a:r>
              <a:rPr lang="en-US" dirty="0" smtClean="0"/>
              <a:t>Robert Swartz: "</a:t>
            </a:r>
            <a:r>
              <a:rPr lang="en-US" b="1" i="1" dirty="0" smtClean="0"/>
              <a:t>Aaron was killed by the government, and MIT betrayed all of its basic principles</a:t>
            </a:r>
            <a:r>
              <a:rPr lang="en-US" dirty="0" smtClean="0"/>
              <a:t>."</a:t>
            </a:r>
            <a:r>
              <a:rPr lang="en-US" baseline="30000" dirty="0" smtClean="0">
                <a:hlinkClick r:id="rId2"/>
              </a:rPr>
              <a:t>[116]</a:t>
            </a:r>
            <a:endParaRPr lang="en-US" dirty="0"/>
          </a:p>
          <a:p>
            <a:endParaRPr lang="en-US" dirty="0"/>
          </a:p>
        </p:txBody>
      </p:sp>
      <p:pic>
        <p:nvPicPr>
          <p:cNvPr id="5" name="Picture 4"/>
          <p:cNvPicPr>
            <a:picLocks noChangeAspect="1"/>
          </p:cNvPicPr>
          <p:nvPr/>
        </p:nvPicPr>
        <p:blipFill>
          <a:blip r:embed="rId3"/>
          <a:stretch>
            <a:fillRect/>
          </a:stretch>
        </p:blipFill>
        <p:spPr>
          <a:xfrm>
            <a:off x="388471" y="210705"/>
            <a:ext cx="3257176" cy="2154177"/>
          </a:xfrm>
          <a:prstGeom prst="rect">
            <a:avLst/>
          </a:prstGeom>
        </p:spPr>
      </p:pic>
      <p:sp>
        <p:nvSpPr>
          <p:cNvPr id="6" name="TextBox 5"/>
          <p:cNvSpPr txBox="1"/>
          <p:nvPr/>
        </p:nvSpPr>
        <p:spPr>
          <a:xfrm>
            <a:off x="4452474" y="388471"/>
            <a:ext cx="2431507" cy="590064"/>
          </a:xfrm>
          <a:prstGeom prst="rect">
            <a:avLst/>
          </a:prstGeom>
          <a:noFill/>
        </p:spPr>
        <p:txBody>
          <a:bodyPr wrap="none" lIns="91416" tIns="45709" rIns="91416" bIns="45709" rtlCol="0">
            <a:spAutoFit/>
          </a:bodyPr>
          <a:lstStyle/>
          <a:p>
            <a:r>
              <a:rPr lang="en-US" sz="3200" dirty="0"/>
              <a:t>Aaron Swartz </a:t>
            </a:r>
          </a:p>
        </p:txBody>
      </p:sp>
    </p:spTree>
    <p:extLst>
      <p:ext uri="{BB962C8B-B14F-4D97-AF65-F5344CB8AC3E}">
        <p14:creationId xmlns:p14="http://schemas.microsoft.com/office/powerpoint/2010/main" val="149518240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Opening Knowledge overcomes injustice</a:t>
            </a:r>
            <a:endParaRPr lang="en-US" dirty="0"/>
          </a:p>
        </p:txBody>
      </p:sp>
      <p:sp>
        <p:nvSpPr>
          <p:cNvPr id="3" name="Content Placeholder 2"/>
          <p:cNvSpPr>
            <a:spLocks noGrp="1"/>
          </p:cNvSpPr>
          <p:nvPr>
            <p:ph idx="1"/>
          </p:nvPr>
        </p:nvSpPr>
        <p:spPr>
          <a:xfrm>
            <a:off x="457200" y="1624013"/>
            <a:ext cx="8229600" cy="4525963"/>
          </a:xfrm>
        </p:spPr>
        <p:txBody>
          <a:bodyPr>
            <a:normAutofit/>
          </a:bodyPr>
          <a:lstStyle/>
          <a:p>
            <a:r>
              <a:rPr lang="en-US" dirty="0" smtClean="0"/>
              <a:t>Open comes from the heart.</a:t>
            </a:r>
          </a:p>
          <a:p>
            <a:r>
              <a:rPr lang="en-US" dirty="0" smtClean="0"/>
              <a:t>Closed Access Means People Die.</a:t>
            </a:r>
          </a:p>
          <a:p>
            <a:r>
              <a:rPr lang="en-US" dirty="0" err="1" smtClean="0"/>
              <a:t>Megacorporations</a:t>
            </a:r>
            <a:r>
              <a:rPr lang="en-US" dirty="0" smtClean="0"/>
              <a:t> are </a:t>
            </a:r>
            <a:r>
              <a:rPr lang="en-US" dirty="0" err="1" smtClean="0"/>
              <a:t>pwning</a:t>
            </a:r>
            <a:r>
              <a:rPr lang="en-US" dirty="0" smtClean="0"/>
              <a:t> the knowledge infrastructure/</a:t>
            </a:r>
          </a:p>
          <a:p>
            <a:r>
              <a:rPr lang="en-US" dirty="0" smtClean="0"/>
              <a:t>The Right to Read is the Right to Mine</a:t>
            </a:r>
          </a:p>
          <a:p>
            <a:r>
              <a:rPr lang="en-US" dirty="0" smtClean="0"/>
              <a:t>Young people change the world. Give them the chance.</a:t>
            </a:r>
          </a:p>
          <a:p>
            <a:r>
              <a:rPr lang="en-US" b="1" dirty="0" smtClean="0"/>
              <a:t>ACT: Advocacy , Community, Tools</a:t>
            </a:r>
          </a:p>
          <a:p>
            <a:endParaRPr lang="en-US" dirty="0" smtClean="0"/>
          </a:p>
          <a:p>
            <a:endParaRPr lang="en-US" dirty="0"/>
          </a:p>
        </p:txBody>
      </p:sp>
    </p:spTree>
    <p:extLst>
      <p:ext uri="{BB962C8B-B14F-4D97-AF65-F5344CB8AC3E}">
        <p14:creationId xmlns:p14="http://schemas.microsoft.com/office/powerpoint/2010/main" val="3690410080"/>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4-21 at 06.59.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687" y="93579"/>
            <a:ext cx="6416471" cy="6783678"/>
          </a:xfrm>
          <a:prstGeom prst="rect">
            <a:avLst/>
          </a:prstGeom>
        </p:spPr>
      </p:pic>
    </p:spTree>
    <p:extLst>
      <p:ext uri="{BB962C8B-B14F-4D97-AF65-F5344CB8AC3E}">
        <p14:creationId xmlns:p14="http://schemas.microsoft.com/office/powerpoint/2010/main" val="4171131458"/>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5246" y="4373523"/>
            <a:ext cx="8229600" cy="1143000"/>
          </a:xfrm>
        </p:spPr>
        <p:txBody>
          <a:bodyPr>
            <a:normAutofit fontScale="90000"/>
          </a:bodyPr>
          <a:lstStyle/>
          <a:p>
            <a:r>
              <a:rPr lang="en-US" b="1" dirty="0" smtClean="0"/>
              <a:t>The Right to Read</a:t>
            </a:r>
            <a:br>
              <a:rPr lang="en-US" b="1" dirty="0" smtClean="0"/>
            </a:br>
            <a:r>
              <a:rPr lang="en-US" b="1" dirty="0" smtClean="0"/>
              <a:t>is</a:t>
            </a:r>
            <a:endParaRPr lang="en-US" b="1" dirty="0"/>
          </a:p>
        </p:txBody>
      </p:sp>
      <p:pic>
        <p:nvPicPr>
          <p:cNvPr id="4" name="Content Placeholder 3"/>
          <p:cNvPicPr>
            <a:picLocks noGrp="1" noChangeAspect="1"/>
          </p:cNvPicPr>
          <p:nvPr>
            <p:ph idx="1"/>
          </p:nvPr>
        </p:nvPicPr>
        <p:blipFill>
          <a:blip r:embed="rId2"/>
          <a:srcRect t="1115" b="1115"/>
          <a:stretch>
            <a:fillRect/>
          </a:stretch>
        </p:blipFill>
        <p:spPr>
          <a:xfrm>
            <a:off x="2233705" y="918257"/>
            <a:ext cx="4652682" cy="2558796"/>
          </a:xfrm>
        </p:spPr>
      </p:pic>
      <p:sp>
        <p:nvSpPr>
          <p:cNvPr id="5" name="Title 1"/>
          <p:cNvSpPr txBox="1">
            <a:spLocks/>
          </p:cNvSpPr>
          <p:nvPr/>
        </p:nvSpPr>
        <p:spPr>
          <a:xfrm>
            <a:off x="1706281" y="252704"/>
            <a:ext cx="5707530" cy="83792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smtClean="0"/>
              <a:t>The Right to Roam</a:t>
            </a:r>
          </a:p>
          <a:p>
            <a:endParaRPr lang="en-US" sz="4000" dirty="0" smtClean="0"/>
          </a:p>
        </p:txBody>
      </p:sp>
      <p:sp>
        <p:nvSpPr>
          <p:cNvPr id="6" name="Title 1"/>
          <p:cNvSpPr txBox="1">
            <a:spLocks/>
          </p:cNvSpPr>
          <p:nvPr/>
        </p:nvSpPr>
        <p:spPr>
          <a:xfrm>
            <a:off x="445246" y="5344701"/>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smtClean="0"/>
              <a:t>The Right to Mine</a:t>
            </a:r>
            <a:endParaRPr lang="en-US" b="1" dirty="0"/>
          </a:p>
        </p:txBody>
      </p:sp>
      <p:sp>
        <p:nvSpPr>
          <p:cNvPr id="7" name="Rectangle 6"/>
          <p:cNvSpPr/>
          <p:nvPr/>
        </p:nvSpPr>
        <p:spPr>
          <a:xfrm>
            <a:off x="2114618" y="3497344"/>
            <a:ext cx="3849031" cy="738664"/>
          </a:xfrm>
          <a:prstGeom prst="rect">
            <a:avLst/>
          </a:prstGeom>
        </p:spPr>
        <p:txBody>
          <a:bodyPr wrap="none">
            <a:spAutoFit/>
          </a:bodyPr>
          <a:lstStyle/>
          <a:p>
            <a:r>
              <a:rPr lang="en-US" sz="2800" b="1" i="1" dirty="0" smtClean="0">
                <a:hlinkClick r:id="rId3"/>
              </a:rPr>
              <a:t>Kinder Mass Trespass </a:t>
            </a:r>
            <a:endParaRPr lang="en-US" sz="2800" b="1" i="1" dirty="0" smtClean="0"/>
          </a:p>
          <a:p>
            <a:r>
              <a:rPr lang="en-US" sz="1400" i="1" dirty="0" smtClean="0"/>
              <a:t>used without permission but with love and thanks</a:t>
            </a:r>
            <a:endParaRPr lang="en-US" sz="1400" i="1" dirty="0"/>
          </a:p>
        </p:txBody>
      </p:sp>
    </p:spTree>
    <p:extLst>
      <p:ext uri="{BB962C8B-B14F-4D97-AF65-F5344CB8AC3E}">
        <p14:creationId xmlns:p14="http://schemas.microsoft.com/office/powerpoint/2010/main" val="423297228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12-11 at 14.08.4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6595"/>
            <a:ext cx="9144000" cy="6611405"/>
          </a:xfrm>
          <a:prstGeom prst="rect">
            <a:avLst/>
          </a:prstGeom>
        </p:spPr>
      </p:pic>
      <p:pic>
        <p:nvPicPr>
          <p:cNvPr id="6" name="Picture 5" descr="Screen Shot 2016-12-11 at 14.04.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0" y="1031766"/>
            <a:ext cx="9017000" cy="4737100"/>
          </a:xfrm>
          <a:prstGeom prst="rect">
            <a:avLst/>
          </a:prstGeom>
        </p:spPr>
      </p:pic>
      <p:pic>
        <p:nvPicPr>
          <p:cNvPr id="7" name="Picture 6" descr="Screen Shot 2016-12-11 at 14.03.3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604042"/>
            <a:ext cx="9144000" cy="23720"/>
          </a:xfrm>
          <a:prstGeom prst="rect">
            <a:avLst/>
          </a:prstGeom>
        </p:spPr>
      </p:pic>
      <p:pic>
        <p:nvPicPr>
          <p:cNvPr id="8" name="Picture 7" descr="Screen Shot 2016-12-11 at 14.34.5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2646" y="118523"/>
            <a:ext cx="5219700" cy="3073400"/>
          </a:xfrm>
          <a:prstGeom prst="rect">
            <a:avLst/>
          </a:prstGeom>
        </p:spPr>
      </p:pic>
    </p:spTree>
    <p:extLst>
      <p:ext uri="{BB962C8B-B14F-4D97-AF65-F5344CB8AC3E}">
        <p14:creationId xmlns:p14="http://schemas.microsoft.com/office/powerpoint/2010/main" val="2193022378"/>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4-21 at 07.11.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3428" y="2612857"/>
            <a:ext cx="3092993" cy="3893553"/>
          </a:xfrm>
          <a:prstGeom prst="rect">
            <a:avLst/>
          </a:prstGeom>
        </p:spPr>
      </p:pic>
      <p:pic>
        <p:nvPicPr>
          <p:cNvPr id="5" name="Picture 4" descr="Screen Shot 2018-04-21 at 07.12.0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3163428" cy="3876842"/>
          </a:xfrm>
          <a:prstGeom prst="rect">
            <a:avLst/>
          </a:prstGeom>
        </p:spPr>
      </p:pic>
      <p:pic>
        <p:nvPicPr>
          <p:cNvPr id="6" name="Picture 5" descr="Screen Shot 2018-04-21 at 07.11.2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2983" y="-47458"/>
            <a:ext cx="2931018" cy="4071353"/>
          </a:xfrm>
          <a:prstGeom prst="rect">
            <a:avLst/>
          </a:prstGeom>
        </p:spPr>
      </p:pic>
    </p:spTree>
    <p:extLst>
      <p:ext uri="{BB962C8B-B14F-4D97-AF65-F5344CB8AC3E}">
        <p14:creationId xmlns:p14="http://schemas.microsoft.com/office/powerpoint/2010/main" val="1881756462"/>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4-21 at 07.08.2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7053"/>
            <a:ext cx="8883198" cy="5809247"/>
          </a:xfrm>
          <a:prstGeom prst="rect">
            <a:avLst/>
          </a:prstGeom>
        </p:spPr>
      </p:pic>
    </p:spTree>
    <p:extLst>
      <p:ext uri="{BB962C8B-B14F-4D97-AF65-F5344CB8AC3E}">
        <p14:creationId xmlns:p14="http://schemas.microsoft.com/office/powerpoint/2010/main" val="3135354255"/>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4-21 at 07.02.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7652" y="118477"/>
            <a:ext cx="5135311" cy="5135311"/>
          </a:xfrm>
          <a:prstGeom prst="rect">
            <a:avLst/>
          </a:prstGeom>
        </p:spPr>
      </p:pic>
      <p:pic>
        <p:nvPicPr>
          <p:cNvPr id="5" name="Picture 4" descr="Screen Shot 2018-04-21 at 07.01.1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089400" cy="3238500"/>
          </a:xfrm>
          <a:prstGeom prst="rect">
            <a:avLst/>
          </a:prstGeom>
        </p:spPr>
      </p:pic>
    </p:spTree>
    <p:extLst>
      <p:ext uri="{BB962C8B-B14F-4D97-AF65-F5344CB8AC3E}">
        <p14:creationId xmlns:p14="http://schemas.microsoft.com/office/powerpoint/2010/main" val="1101983665"/>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4-21 at 10.12.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7158"/>
            <a:ext cx="4305300" cy="2984500"/>
          </a:xfrm>
          <a:prstGeom prst="rect">
            <a:avLst/>
          </a:prstGeom>
        </p:spPr>
      </p:pic>
      <p:pic>
        <p:nvPicPr>
          <p:cNvPr id="5" name="Picture 4" descr="Screen Shot 2018-04-21 at 10.12.4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5300" y="3315034"/>
            <a:ext cx="4267200" cy="2844800"/>
          </a:xfrm>
          <a:prstGeom prst="rect">
            <a:avLst/>
          </a:prstGeom>
        </p:spPr>
      </p:pic>
    </p:spTree>
    <p:extLst>
      <p:ext uri="{BB962C8B-B14F-4D97-AF65-F5344CB8AC3E}">
        <p14:creationId xmlns:p14="http://schemas.microsoft.com/office/powerpoint/2010/main" val="2866867969"/>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4-21 at 07.04.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018406" cy="6858000"/>
          </a:xfrm>
          <a:prstGeom prst="rect">
            <a:avLst/>
          </a:prstGeom>
        </p:spPr>
      </p:pic>
    </p:spTree>
    <p:extLst>
      <p:ext uri="{BB962C8B-B14F-4D97-AF65-F5344CB8AC3E}">
        <p14:creationId xmlns:p14="http://schemas.microsoft.com/office/powerpoint/2010/main" val="286103271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1" y="169335"/>
            <a:ext cx="8643938" cy="1414639"/>
          </a:xfrm>
        </p:spPr>
        <p:txBody>
          <a:bodyPr>
            <a:normAutofit fontScale="90000"/>
          </a:bodyPr>
          <a:lstStyle/>
          <a:p>
            <a:r>
              <a:rPr lang="en-US" dirty="0" smtClean="0"/>
              <a:t>Open Scholarship must build its own discovery system before it is too late</a:t>
            </a:r>
            <a:endParaRPr lang="en-US" dirty="0"/>
          </a:p>
        </p:txBody>
      </p:sp>
      <p:sp>
        <p:nvSpPr>
          <p:cNvPr id="4" name="TextBox 3"/>
          <p:cNvSpPr txBox="1"/>
          <p:nvPr/>
        </p:nvSpPr>
        <p:spPr>
          <a:xfrm>
            <a:off x="1919112" y="1806220"/>
            <a:ext cx="5465033" cy="2677656"/>
          </a:xfrm>
          <a:prstGeom prst="rect">
            <a:avLst/>
          </a:prstGeom>
          <a:noFill/>
        </p:spPr>
        <p:txBody>
          <a:bodyPr wrap="none" lIns="91430" tIns="45716" rIns="91430" bIns="45716" rtlCol="0">
            <a:spAutoFit/>
          </a:bodyPr>
          <a:lstStyle/>
          <a:p>
            <a:r>
              <a:rPr lang="en-US" sz="2800" dirty="0"/>
              <a:t>Communities of Practice + software:</a:t>
            </a:r>
          </a:p>
          <a:p>
            <a:endParaRPr lang="en-US" sz="2800" dirty="0"/>
          </a:p>
          <a:p>
            <a:pPr marL="457154" indent="-457154">
              <a:buFont typeface="Arial"/>
              <a:buChar char="•"/>
            </a:pPr>
            <a:r>
              <a:rPr lang="en-US" sz="2800" dirty="0" err="1"/>
              <a:t>Wikip</a:t>
            </a:r>
            <a:r>
              <a:rPr lang="en-US" sz="2800" dirty="0"/>
              <a:t>(m)</a:t>
            </a:r>
            <a:r>
              <a:rPr lang="en-US" sz="2800" dirty="0" err="1"/>
              <a:t>edia</a:t>
            </a:r>
            <a:endParaRPr lang="en-US" sz="2800" dirty="0"/>
          </a:p>
          <a:p>
            <a:pPr marL="457154" indent="-457154">
              <a:buFont typeface="Arial"/>
              <a:buChar char="•"/>
            </a:pPr>
            <a:r>
              <a:rPr lang="en-US" sz="2800" dirty="0"/>
              <a:t>Open Street Map</a:t>
            </a:r>
          </a:p>
          <a:p>
            <a:pPr marL="457154" indent="-457154">
              <a:buFont typeface="Arial"/>
              <a:buChar char="•"/>
            </a:pPr>
            <a:r>
              <a:rPr lang="en-US" sz="2800" dirty="0"/>
              <a:t>Open Corporates</a:t>
            </a:r>
          </a:p>
          <a:p>
            <a:pPr marL="457154" indent="-457154">
              <a:buFont typeface="Arial"/>
              <a:buChar char="•"/>
            </a:pPr>
            <a:endParaRPr lang="en-US" sz="2800" dirty="0"/>
          </a:p>
        </p:txBody>
      </p:sp>
      <p:sp>
        <p:nvSpPr>
          <p:cNvPr id="5" name="TextBox 4"/>
          <p:cNvSpPr txBox="1"/>
          <p:nvPr/>
        </p:nvSpPr>
        <p:spPr>
          <a:xfrm>
            <a:off x="362921" y="4614822"/>
            <a:ext cx="8824298" cy="590064"/>
          </a:xfrm>
          <a:prstGeom prst="rect">
            <a:avLst/>
          </a:prstGeom>
          <a:noFill/>
        </p:spPr>
        <p:txBody>
          <a:bodyPr wrap="none" lIns="91430" tIns="45716" rIns="91430" bIns="45716" rtlCol="0">
            <a:spAutoFit/>
          </a:bodyPr>
          <a:lstStyle/>
          <a:p>
            <a:r>
              <a:rPr lang="en-US" sz="3200" b="1" dirty="0"/>
              <a:t>Theses</a:t>
            </a:r>
            <a:r>
              <a:rPr lang="en-US" sz="3200" dirty="0"/>
              <a:t> are under OUR control and hugely valuable. </a:t>
            </a:r>
          </a:p>
        </p:txBody>
      </p:sp>
      <p:pic>
        <p:nvPicPr>
          <p:cNvPr id="7" name="Picture 6"/>
          <p:cNvPicPr>
            <a:picLocks noChangeAspect="1"/>
          </p:cNvPicPr>
          <p:nvPr/>
        </p:nvPicPr>
        <p:blipFill>
          <a:blip r:embed="rId2"/>
          <a:stretch>
            <a:fillRect/>
          </a:stretch>
        </p:blipFill>
        <p:spPr>
          <a:xfrm>
            <a:off x="0" y="5256784"/>
            <a:ext cx="9144000" cy="1601216"/>
          </a:xfrm>
          <a:prstGeom prst="rect">
            <a:avLst/>
          </a:prstGeom>
        </p:spPr>
      </p:pic>
    </p:spTree>
    <p:extLst>
      <p:ext uri="{BB962C8B-B14F-4D97-AF65-F5344CB8AC3E}">
        <p14:creationId xmlns:p14="http://schemas.microsoft.com/office/powerpoint/2010/main" val="256203619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6000" b="1" dirty="0" smtClean="0">
                <a:solidFill>
                  <a:srgbClr val="000000"/>
                </a:solidFill>
              </a:rPr>
              <a:t>P</a:t>
            </a:r>
            <a:r>
              <a:rPr lang="en-US" sz="6000" dirty="0" smtClean="0">
                <a:solidFill>
                  <a:srgbClr val="000000"/>
                </a:solidFill>
              </a:rPr>
              <a:t>roblem</a:t>
            </a:r>
          </a:p>
          <a:p>
            <a:r>
              <a:rPr lang="en-US" sz="6000" b="1" dirty="0" smtClean="0"/>
              <a:t>A</a:t>
            </a:r>
            <a:r>
              <a:rPr lang="en-US" sz="6000" dirty="0" smtClean="0"/>
              <a:t>dvocacy</a:t>
            </a:r>
            <a:r>
              <a:rPr lang="en-US" sz="6000" dirty="0"/>
              <a:t>/Activism</a:t>
            </a:r>
          </a:p>
          <a:p>
            <a:r>
              <a:rPr lang="en-US" sz="6000" b="1" dirty="0">
                <a:solidFill>
                  <a:srgbClr val="FF0000"/>
                </a:solidFill>
              </a:rPr>
              <a:t>C</a:t>
            </a:r>
            <a:r>
              <a:rPr lang="en-US" sz="6000" dirty="0">
                <a:solidFill>
                  <a:srgbClr val="FF0000"/>
                </a:solidFill>
              </a:rPr>
              <a:t>ommunity</a:t>
            </a:r>
          </a:p>
          <a:p>
            <a:r>
              <a:rPr lang="en-US" sz="6000" b="1" dirty="0"/>
              <a:t>T</a:t>
            </a:r>
            <a:r>
              <a:rPr lang="en-US" sz="6000" dirty="0"/>
              <a:t>ools</a:t>
            </a:r>
          </a:p>
          <a:p>
            <a:endParaRPr lang="en-US" sz="6000" dirty="0" smtClean="0"/>
          </a:p>
        </p:txBody>
      </p:sp>
    </p:spTree>
    <p:extLst>
      <p:ext uri="{BB962C8B-B14F-4D97-AF65-F5344CB8AC3E}">
        <p14:creationId xmlns:p14="http://schemas.microsoft.com/office/powerpoint/2010/main" val="319498816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6000" b="1" dirty="0" smtClean="0">
                <a:solidFill>
                  <a:srgbClr val="FF0000"/>
                </a:solidFill>
              </a:rPr>
              <a:t>P</a:t>
            </a:r>
            <a:r>
              <a:rPr lang="en-US" sz="6000" dirty="0" smtClean="0">
                <a:solidFill>
                  <a:srgbClr val="FF0000"/>
                </a:solidFill>
              </a:rPr>
              <a:t>roblem</a:t>
            </a:r>
          </a:p>
          <a:p>
            <a:r>
              <a:rPr lang="en-US" sz="6000" b="1" dirty="0" smtClean="0"/>
              <a:t>A</a:t>
            </a:r>
            <a:r>
              <a:rPr lang="en-US" sz="6000" dirty="0" smtClean="0"/>
              <a:t>dvocacy</a:t>
            </a:r>
            <a:r>
              <a:rPr lang="en-US" sz="6000" dirty="0"/>
              <a:t>/Activism</a:t>
            </a:r>
          </a:p>
          <a:p>
            <a:r>
              <a:rPr lang="en-US" sz="6000" b="1" dirty="0"/>
              <a:t>C</a:t>
            </a:r>
            <a:r>
              <a:rPr lang="en-US" sz="6000" dirty="0"/>
              <a:t>ommunity</a:t>
            </a:r>
          </a:p>
          <a:p>
            <a:r>
              <a:rPr lang="en-US" sz="6000" b="1" dirty="0"/>
              <a:t>T</a:t>
            </a:r>
            <a:r>
              <a:rPr lang="en-US" sz="6000" dirty="0"/>
              <a:t>ools</a:t>
            </a:r>
          </a:p>
          <a:p>
            <a:endParaRPr lang="en-US" sz="6000" dirty="0" smtClean="0"/>
          </a:p>
        </p:txBody>
      </p:sp>
    </p:spTree>
    <p:extLst>
      <p:ext uri="{BB962C8B-B14F-4D97-AF65-F5344CB8AC3E}">
        <p14:creationId xmlns:p14="http://schemas.microsoft.com/office/powerpoint/2010/main" val="4085976894"/>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smtClean="0"/>
              <a:t>6 </a:t>
            </a:r>
            <a:r>
              <a:rPr lang="en-US" dirty="0" err="1" smtClean="0"/>
              <a:t>ContentMine</a:t>
            </a:r>
            <a:r>
              <a:rPr lang="en-US" dirty="0" smtClean="0"/>
              <a:t> Fellows for 6 months</a:t>
            </a:r>
            <a:endParaRPr lang="en-US" dirty="0"/>
          </a:p>
        </p:txBody>
      </p:sp>
      <p:pic>
        <p:nvPicPr>
          <p:cNvPr id="4" name="pasted-image.pdf"/>
          <p:cNvPicPr/>
          <p:nvPr/>
        </p:nvPicPr>
        <p:blipFill>
          <a:blip r:embed="rId2">
            <a:extLst/>
          </a:blip>
          <a:stretch>
            <a:fillRect/>
          </a:stretch>
        </p:blipFill>
        <p:spPr>
          <a:xfrm>
            <a:off x="2364346" y="3587751"/>
            <a:ext cx="4684154" cy="1374820"/>
          </a:xfrm>
          <a:prstGeom prst="rect">
            <a:avLst/>
          </a:prstGeom>
          <a:ln w="12700">
            <a:miter lim="400000"/>
          </a:ln>
        </p:spPr>
      </p:pic>
    </p:spTree>
    <p:extLst>
      <p:ext uri="{BB962C8B-B14F-4D97-AF65-F5344CB8AC3E}">
        <p14:creationId xmlns:p14="http://schemas.microsoft.com/office/powerpoint/2010/main" val="1410945763"/>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a:xfrm>
            <a:off x="456481" y="273629"/>
            <a:ext cx="8228160" cy="1144921"/>
          </a:xfrm>
          <a:ln/>
        </p:spPr>
        <p:txBody>
          <a:bodyPr tIns="35203"/>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a:t>Neo Christopher Chung</a:t>
            </a:r>
          </a:p>
        </p:txBody>
      </p:sp>
      <p:sp>
        <p:nvSpPr>
          <p:cNvPr id="3074" name="Rectangle 2"/>
          <p:cNvSpPr>
            <a:spLocks noGrp="1" noChangeArrowheads="1"/>
          </p:cNvSpPr>
          <p:nvPr>
            <p:ph type="subTitle" idx="4294967295"/>
          </p:nvPr>
        </p:nvSpPr>
        <p:spPr bwMode="auto">
          <a:xfrm>
            <a:off x="456481" y="1604328"/>
            <a:ext cx="8228160" cy="121548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12801" rIns="0" bIns="0" anchor="ctr"/>
          <a:lstStyle/>
          <a:p>
            <a:pPr marL="195843" indent="-195843">
              <a:spcAft>
                <a:spcPct val="0"/>
              </a:spcAft>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2800" dirty="0" err="1">
                <a:solidFill>
                  <a:srgbClr val="FF0000"/>
                </a:solidFill>
              </a:rPr>
              <a:t>Warsaw</a:t>
            </a:r>
            <a:r>
              <a:rPr lang="de-AT" sz="2800" dirty="0">
                <a:solidFill>
                  <a:srgbClr val="FF0000"/>
                </a:solidFill>
              </a:rPr>
              <a:t>, </a:t>
            </a:r>
            <a:r>
              <a:rPr lang="de-AT" sz="2800" dirty="0" err="1">
                <a:solidFill>
                  <a:srgbClr val="FF0000"/>
                </a:solidFill>
              </a:rPr>
              <a:t>Computational</a:t>
            </a:r>
            <a:r>
              <a:rPr lang="de-AT" sz="2800" dirty="0">
                <a:solidFill>
                  <a:srgbClr val="FF0000"/>
                </a:solidFill>
              </a:rPr>
              <a:t> </a:t>
            </a:r>
            <a:r>
              <a:rPr lang="de-AT" sz="2800" dirty="0" err="1">
                <a:solidFill>
                  <a:srgbClr val="FF0000"/>
                </a:solidFill>
              </a:rPr>
              <a:t>Biology</a:t>
            </a:r>
            <a:endParaRPr lang="de-AT" sz="2800" dirty="0">
              <a:solidFill>
                <a:srgbClr val="FF0000"/>
              </a:solidFill>
            </a:endParaRPr>
          </a:p>
          <a:p>
            <a:pPr marL="195843" indent="-195843">
              <a:spcAft>
                <a:spcPct val="0"/>
              </a:spcAft>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1500" dirty="0" err="1"/>
              <a:t>Wants</a:t>
            </a:r>
            <a:r>
              <a:rPr lang="de-AT" sz="1500" dirty="0"/>
              <a:t> </a:t>
            </a:r>
            <a:r>
              <a:rPr lang="de-AT" sz="1500" dirty="0" err="1"/>
              <a:t>to</a:t>
            </a:r>
            <a:r>
              <a:rPr lang="de-AT" sz="1500" dirty="0"/>
              <a:t> find out </a:t>
            </a:r>
            <a:r>
              <a:rPr lang="de-AT" sz="1500" b="1" dirty="0" err="1"/>
              <a:t>geographic</a:t>
            </a:r>
            <a:r>
              <a:rPr lang="de-AT" sz="1500" b="1" dirty="0"/>
              <a:t> </a:t>
            </a:r>
            <a:r>
              <a:rPr lang="de-AT" sz="1500" b="1" dirty="0" err="1"/>
              <a:t>and</a:t>
            </a:r>
            <a:r>
              <a:rPr lang="de-AT" sz="1500" b="1" dirty="0"/>
              <a:t> temporal </a:t>
            </a:r>
            <a:r>
              <a:rPr lang="de-AT" sz="1500" b="1" dirty="0" err="1"/>
              <a:t>differences</a:t>
            </a:r>
            <a:r>
              <a:rPr lang="de-AT" sz="1500" b="1" dirty="0"/>
              <a:t> </a:t>
            </a:r>
            <a:r>
              <a:rPr lang="de-AT" sz="1500" dirty="0"/>
              <a:t>in </a:t>
            </a:r>
            <a:r>
              <a:rPr lang="de-AT" sz="1500" dirty="0" err="1"/>
              <a:t>the</a:t>
            </a:r>
            <a:r>
              <a:rPr lang="de-AT" sz="1500" dirty="0"/>
              <a:t> </a:t>
            </a:r>
            <a:r>
              <a:rPr lang="de-AT" sz="1500" dirty="0" err="1" smtClean="0"/>
              <a:t>use</a:t>
            </a:r>
            <a:r>
              <a:rPr lang="de-AT" sz="1500" dirty="0" smtClean="0"/>
              <a:t> </a:t>
            </a:r>
            <a:r>
              <a:rPr lang="de-AT" sz="1500" b="1" dirty="0" err="1" smtClean="0"/>
              <a:t>of</a:t>
            </a:r>
            <a:r>
              <a:rPr lang="de-AT" sz="1500" b="1" dirty="0" smtClean="0"/>
              <a:t> </a:t>
            </a:r>
            <a:r>
              <a:rPr lang="de-AT" sz="1500" b="1" dirty="0" err="1" smtClean="0"/>
              <a:t>genomic</a:t>
            </a:r>
            <a:r>
              <a:rPr lang="de-AT" sz="1500" b="1" dirty="0" smtClean="0"/>
              <a:t> </a:t>
            </a:r>
            <a:r>
              <a:rPr lang="de-AT" sz="1500" b="1" dirty="0" err="1" smtClean="0"/>
              <a:t>software</a:t>
            </a:r>
            <a:r>
              <a:rPr lang="de-AT" sz="1500" b="1" dirty="0" smtClean="0"/>
              <a:t> </a:t>
            </a:r>
            <a:r>
              <a:rPr lang="de-AT" sz="1500" b="1" dirty="0" err="1" smtClean="0"/>
              <a:t>tools</a:t>
            </a:r>
            <a:endParaRPr lang="de-AT" sz="1500" b="1" dirty="0"/>
          </a:p>
          <a:p>
            <a:pPr marL="195843" indent="-195843">
              <a:spcAft>
                <a:spcPct val="0"/>
              </a:spcAft>
              <a:buSzPct val="45000"/>
              <a:buNone/>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endParaRPr lang="de-AT" sz="1500"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1040" y="2521705"/>
            <a:ext cx="4030560" cy="403098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 name="Picture 1" descr="Screen Shot 2016-12-12 at 13.55.0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603624"/>
            <a:ext cx="4982561" cy="3254375"/>
          </a:xfrm>
          <a:prstGeom prst="rect">
            <a:avLst/>
          </a:prstGeom>
        </p:spPr>
      </p:pic>
    </p:spTree>
    <p:extLst>
      <p:ext uri="{BB962C8B-B14F-4D97-AF65-F5344CB8AC3E}">
        <p14:creationId xmlns:p14="http://schemas.microsoft.com/office/powerpoint/2010/main" val="373001184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p:cNvSpPr>
            <a:spLocks noGrp="1" noChangeArrowheads="1"/>
          </p:cNvSpPr>
          <p:nvPr>
            <p:ph type="title"/>
          </p:nvPr>
        </p:nvSpPr>
        <p:spPr>
          <a:xfrm>
            <a:off x="456481" y="273629"/>
            <a:ext cx="8228160" cy="1144921"/>
          </a:xfrm>
          <a:ln/>
        </p:spPr>
        <p:txBody>
          <a:bodyPr tIns="35203"/>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a:t>Alexandra Bannach-Brown</a:t>
            </a:r>
          </a:p>
        </p:txBody>
      </p:sp>
      <p:sp>
        <p:nvSpPr>
          <p:cNvPr id="5122" name="Rectangle 2"/>
          <p:cNvSpPr>
            <a:spLocks noGrp="1" noChangeArrowheads="1"/>
          </p:cNvSpPr>
          <p:nvPr>
            <p:ph type="body" idx="1"/>
          </p:nvPr>
        </p:nvSpPr>
        <p:spPr>
          <a:xfrm>
            <a:off x="456481" y="1418550"/>
            <a:ext cx="8228160" cy="3977698"/>
          </a:xfrm>
          <a:ln/>
        </p:spPr>
        <p:txBody>
          <a:bodyPr tIns="12801"/>
          <a:lstStyle/>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2800" b="1" dirty="0" smtClean="0">
                <a:solidFill>
                  <a:srgbClr val="FF0000"/>
                </a:solidFill>
              </a:rPr>
              <a:t>Edinburgh</a:t>
            </a:r>
            <a:r>
              <a:rPr lang="de-AT" sz="2800" b="1" dirty="0">
                <a:solidFill>
                  <a:srgbClr val="FF0000"/>
                </a:solidFill>
              </a:rPr>
              <a:t>, </a:t>
            </a:r>
            <a:r>
              <a:rPr lang="de-AT" sz="2800" b="1" dirty="0" err="1">
                <a:solidFill>
                  <a:srgbClr val="FF0000"/>
                </a:solidFill>
              </a:rPr>
              <a:t>Neuroscience</a:t>
            </a:r>
            <a:endParaRPr lang="de-AT" sz="2800" b="1" dirty="0">
              <a:solidFill>
                <a:srgbClr val="FF0000"/>
              </a:solidFill>
            </a:endParaRPr>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1500" dirty="0"/>
              <a:t>Problem: </a:t>
            </a:r>
            <a:r>
              <a:rPr lang="de-AT" sz="1500" dirty="0" err="1"/>
              <a:t>huge</a:t>
            </a:r>
            <a:r>
              <a:rPr lang="de-AT" sz="1500" dirty="0"/>
              <a:t> </a:t>
            </a:r>
            <a:r>
              <a:rPr lang="de-AT" sz="1500" dirty="0" err="1"/>
              <a:t>body</a:t>
            </a:r>
            <a:r>
              <a:rPr lang="de-AT" sz="1500" dirty="0"/>
              <a:t> </a:t>
            </a:r>
            <a:r>
              <a:rPr lang="de-AT" sz="1500" dirty="0" err="1"/>
              <a:t>of</a:t>
            </a:r>
            <a:r>
              <a:rPr lang="de-AT" sz="1500" dirty="0"/>
              <a:t> </a:t>
            </a:r>
            <a:r>
              <a:rPr lang="de-AT" sz="1500" dirty="0" err="1"/>
              <a:t>works</a:t>
            </a:r>
            <a:r>
              <a:rPr lang="de-AT" sz="1500" dirty="0"/>
              <a:t> in </a:t>
            </a:r>
            <a:r>
              <a:rPr lang="de-AT" sz="1500" b="1" dirty="0" err="1"/>
              <a:t>animal</a:t>
            </a:r>
            <a:r>
              <a:rPr lang="de-AT" sz="1500" b="1" dirty="0"/>
              <a:t> </a:t>
            </a:r>
            <a:r>
              <a:rPr lang="de-AT" sz="1500" b="1" dirty="0" err="1"/>
              <a:t>studies</a:t>
            </a:r>
            <a:r>
              <a:rPr lang="de-AT" sz="1500" b="1" dirty="0"/>
              <a:t> </a:t>
            </a:r>
            <a:r>
              <a:rPr lang="de-AT" sz="1500" dirty="0" err="1"/>
              <a:t>about</a:t>
            </a:r>
            <a:r>
              <a:rPr lang="de-AT" sz="1500" dirty="0"/>
              <a:t> </a:t>
            </a:r>
            <a:r>
              <a:rPr lang="de-AT" sz="1500" dirty="0" err="1"/>
              <a:t>depressions</a:t>
            </a:r>
            <a:r>
              <a:rPr lang="de-AT" sz="1500" dirty="0"/>
              <a:t>. </a:t>
            </a:r>
            <a:r>
              <a:rPr lang="de-AT" sz="1500" dirty="0" err="1"/>
              <a:t>systematic</a:t>
            </a:r>
            <a:r>
              <a:rPr lang="de-AT" sz="1500" dirty="0"/>
              <a:t> </a:t>
            </a:r>
            <a:r>
              <a:rPr lang="de-AT" sz="1500" dirty="0" err="1"/>
              <a:t>review</a:t>
            </a:r>
            <a:r>
              <a:rPr lang="de-AT" sz="1500" dirty="0"/>
              <a:t> </a:t>
            </a:r>
            <a:r>
              <a:rPr lang="de-AT" sz="1500" dirty="0" err="1"/>
              <a:t>is</a:t>
            </a:r>
            <a:r>
              <a:rPr lang="de-AT" sz="1500" dirty="0"/>
              <a:t> </a:t>
            </a:r>
            <a:r>
              <a:rPr lang="de-AT" sz="1500" dirty="0" err="1"/>
              <a:t>the</a:t>
            </a:r>
            <a:r>
              <a:rPr lang="de-AT" sz="1500" dirty="0"/>
              <a:t> </a:t>
            </a:r>
            <a:r>
              <a:rPr lang="de-AT" sz="1500" dirty="0" err="1"/>
              <a:t>main</a:t>
            </a:r>
            <a:r>
              <a:rPr lang="de-AT" sz="1500" dirty="0"/>
              <a:t> </a:t>
            </a:r>
            <a:r>
              <a:rPr lang="de-AT" sz="1500" dirty="0" err="1"/>
              <a:t>approach</a:t>
            </a:r>
            <a:r>
              <a:rPr lang="de-AT" sz="1500" dirty="0"/>
              <a:t> </a:t>
            </a:r>
            <a:r>
              <a:rPr lang="de-AT" sz="1500" dirty="0" err="1"/>
              <a:t>for</a:t>
            </a:r>
            <a:r>
              <a:rPr lang="de-AT" sz="1500" dirty="0"/>
              <a:t> </a:t>
            </a:r>
            <a:r>
              <a:rPr lang="de-AT" sz="1500" dirty="0" err="1"/>
              <a:t>getting</a:t>
            </a:r>
            <a:r>
              <a:rPr lang="de-AT" sz="1500" dirty="0"/>
              <a:t> </a:t>
            </a:r>
            <a:r>
              <a:rPr lang="de-AT" sz="1500" dirty="0" err="1"/>
              <a:t>insight</a:t>
            </a:r>
            <a:r>
              <a:rPr lang="de-AT" sz="1500" dirty="0"/>
              <a:t>.</a:t>
            </a:r>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1500" dirty="0" err="1"/>
              <a:t>Wants</a:t>
            </a:r>
            <a:r>
              <a:rPr lang="de-AT" sz="1500" dirty="0"/>
              <a:t>: </a:t>
            </a:r>
            <a:r>
              <a:rPr lang="de-AT" sz="1500" dirty="0" err="1"/>
              <a:t>identify</a:t>
            </a:r>
            <a:r>
              <a:rPr lang="de-AT" sz="1500" dirty="0"/>
              <a:t> </a:t>
            </a:r>
            <a:r>
              <a:rPr lang="de-AT" sz="1500" dirty="0" err="1"/>
              <a:t>papers</a:t>
            </a:r>
            <a:r>
              <a:rPr lang="de-AT" sz="1500" dirty="0"/>
              <a:t> </a:t>
            </a:r>
            <a:r>
              <a:rPr lang="de-AT" sz="2400" b="1" dirty="0"/>
              <a:t>in </a:t>
            </a:r>
            <a:r>
              <a:rPr lang="de-AT" sz="2400" b="1" dirty="0" err="1"/>
              <a:t>systematic</a:t>
            </a:r>
            <a:r>
              <a:rPr lang="de-AT" sz="2400" b="1" dirty="0"/>
              <a:t> </a:t>
            </a:r>
            <a:r>
              <a:rPr lang="de-AT" sz="2400" b="1" dirty="0" err="1"/>
              <a:t>review</a:t>
            </a:r>
            <a:r>
              <a:rPr lang="de-AT" sz="2400" b="1" dirty="0"/>
              <a:t> </a:t>
            </a:r>
            <a:r>
              <a:rPr lang="de-AT" sz="1500" dirty="0" err="1"/>
              <a:t>of</a:t>
            </a:r>
            <a:r>
              <a:rPr lang="de-AT" sz="1500" dirty="0"/>
              <a:t> depressive </a:t>
            </a:r>
            <a:r>
              <a:rPr lang="de-AT" sz="1500" dirty="0" err="1"/>
              <a:t>behaviour</a:t>
            </a:r>
            <a:r>
              <a:rPr lang="de-AT" sz="1500" dirty="0"/>
              <a:t> in </a:t>
            </a:r>
            <a:r>
              <a:rPr lang="de-AT" sz="1500" dirty="0" err="1"/>
              <a:t>animals</a:t>
            </a:r>
            <a:r>
              <a:rPr lang="de-AT" sz="1500" dirty="0"/>
              <a:t>. </a:t>
            </a:r>
            <a:r>
              <a:rPr lang="de-AT" sz="1500" dirty="0" err="1"/>
              <a:t>What</a:t>
            </a:r>
            <a:r>
              <a:rPr lang="de-AT" sz="1500" dirty="0"/>
              <a:t> </a:t>
            </a:r>
            <a:r>
              <a:rPr lang="de-AT" sz="1500" dirty="0" err="1"/>
              <a:t>drugs</a:t>
            </a:r>
            <a:r>
              <a:rPr lang="de-AT" sz="1500" dirty="0"/>
              <a:t>, </a:t>
            </a:r>
            <a:r>
              <a:rPr lang="de-AT" sz="1500" dirty="0" err="1"/>
              <a:t>what</a:t>
            </a:r>
            <a:r>
              <a:rPr lang="de-AT" sz="1500" dirty="0"/>
              <a:t> </a:t>
            </a:r>
            <a:r>
              <a:rPr lang="de-AT" sz="1500" dirty="0" err="1"/>
              <a:t>methods</a:t>
            </a:r>
            <a:r>
              <a:rPr lang="de-AT" sz="1500" dirty="0"/>
              <a:t>, </a:t>
            </a:r>
            <a:r>
              <a:rPr lang="de-AT" sz="1500" dirty="0" err="1"/>
              <a:t>what</a:t>
            </a:r>
            <a:r>
              <a:rPr lang="de-AT" sz="1500" dirty="0"/>
              <a:t> </a:t>
            </a:r>
            <a:r>
              <a:rPr lang="de-AT" sz="1500" dirty="0" err="1"/>
              <a:t>outcomes</a:t>
            </a:r>
            <a:r>
              <a:rPr lang="de-AT" sz="1500" dirty="0"/>
              <a:t> </a:t>
            </a:r>
            <a:r>
              <a:rPr lang="de-AT" sz="1500" dirty="0" err="1"/>
              <a:t>and</a:t>
            </a:r>
            <a:r>
              <a:rPr lang="de-AT" sz="1500" dirty="0"/>
              <a:t> </a:t>
            </a:r>
            <a:r>
              <a:rPr lang="de-AT" sz="1500" dirty="0" err="1"/>
              <a:t>signs</a:t>
            </a:r>
            <a:r>
              <a:rPr lang="de-AT" sz="1500" dirty="0"/>
              <a:t>/</a:t>
            </a:r>
            <a:r>
              <a:rPr lang="de-AT" sz="1500" dirty="0" err="1"/>
              <a:t>phenotypes</a:t>
            </a:r>
            <a:r>
              <a:rPr lang="de-AT" sz="1500" dirty="0"/>
              <a:t>. </a:t>
            </a:r>
            <a:r>
              <a:rPr lang="de-AT" sz="1500" dirty="0" err="1"/>
              <a:t>Use</a:t>
            </a:r>
            <a:r>
              <a:rPr lang="de-AT" sz="1500" dirty="0"/>
              <a:t> </a:t>
            </a:r>
            <a:r>
              <a:rPr lang="de-AT" sz="1500" dirty="0" err="1"/>
              <a:t>outcomes</a:t>
            </a:r>
            <a:r>
              <a:rPr lang="de-AT" sz="1500" dirty="0"/>
              <a:t> </a:t>
            </a:r>
            <a:r>
              <a:rPr lang="de-AT" sz="1500" dirty="0" err="1"/>
              <a:t>for</a:t>
            </a:r>
            <a:r>
              <a:rPr lang="de-AT" sz="1500" dirty="0"/>
              <a:t> </a:t>
            </a:r>
            <a:r>
              <a:rPr lang="de-AT" sz="1500" dirty="0" err="1"/>
              <a:t>document</a:t>
            </a:r>
            <a:r>
              <a:rPr lang="de-AT" sz="1500" dirty="0"/>
              <a:t> </a:t>
            </a:r>
            <a:r>
              <a:rPr lang="de-AT" sz="1500" dirty="0" err="1"/>
              <a:t>clustering</a:t>
            </a:r>
            <a:r>
              <a:rPr lang="de-AT" sz="1500" dirty="0"/>
              <a:t>.</a:t>
            </a:r>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1500" dirty="0" err="1" smtClean="0"/>
              <a:t>and</a:t>
            </a:r>
            <a:r>
              <a:rPr lang="de-AT" sz="1500" dirty="0" smtClean="0"/>
              <a:t> </a:t>
            </a:r>
            <a:r>
              <a:rPr lang="de-AT" sz="1500" dirty="0" err="1"/>
              <a:t>expedite</a:t>
            </a:r>
            <a:r>
              <a:rPr lang="de-AT" sz="1500" dirty="0"/>
              <a:t> </a:t>
            </a:r>
            <a:r>
              <a:rPr lang="de-AT" sz="1500" dirty="0" err="1"/>
              <a:t>scientific</a:t>
            </a:r>
            <a:r>
              <a:rPr lang="de-AT" sz="1500" dirty="0"/>
              <a:t> </a:t>
            </a:r>
            <a:r>
              <a:rPr lang="de-AT" sz="1500" dirty="0" err="1"/>
              <a:t>advances</a:t>
            </a:r>
            <a:r>
              <a:rPr lang="de-AT" sz="1500" dirty="0"/>
              <a:t>."</a:t>
            </a:r>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2800" b="1" dirty="0"/>
              <a:t>Corpus: 70.000 Papers</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3440" y="1591367"/>
            <a:ext cx="4030560" cy="403098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7" name="Picture 6" descr="Screen Shot 2016-03-13 at 18.17.4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9493"/>
            <a:ext cx="1765985" cy="2748507"/>
          </a:xfrm>
          <a:prstGeom prst="rect">
            <a:avLst/>
          </a:prstGeom>
        </p:spPr>
      </p:pic>
    </p:spTree>
    <p:extLst>
      <p:ext uri="{BB962C8B-B14F-4D97-AF65-F5344CB8AC3E}">
        <p14:creationId xmlns:p14="http://schemas.microsoft.com/office/powerpoint/2010/main" val="453147539"/>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456481" y="273629"/>
            <a:ext cx="8228160" cy="1144921"/>
          </a:xfrm>
          <a:ln/>
        </p:spPr>
        <p:txBody>
          <a:bodyPr tIns="35203"/>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a:t>Lars Willighagen</a:t>
            </a:r>
          </a:p>
        </p:txBody>
      </p:sp>
      <p:sp>
        <p:nvSpPr>
          <p:cNvPr id="6146" name="Rectangle 2"/>
          <p:cNvSpPr>
            <a:spLocks noGrp="1" noChangeArrowheads="1"/>
          </p:cNvSpPr>
          <p:nvPr>
            <p:ph type="body" idx="1"/>
          </p:nvPr>
        </p:nvSpPr>
        <p:spPr>
          <a:xfrm>
            <a:off x="456481" y="1212608"/>
            <a:ext cx="8228160" cy="3977698"/>
          </a:xfrm>
          <a:ln/>
        </p:spPr>
        <p:txBody>
          <a:bodyPr tIns="12801"/>
          <a:lstStyle/>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2400" dirty="0">
                <a:solidFill>
                  <a:srgbClr val="FF0000"/>
                </a:solidFill>
              </a:rPr>
              <a:t>15 </a:t>
            </a:r>
            <a:r>
              <a:rPr lang="de-AT" sz="2400" dirty="0" err="1">
                <a:solidFill>
                  <a:srgbClr val="FF0000"/>
                </a:solidFill>
              </a:rPr>
              <a:t>years</a:t>
            </a:r>
            <a:r>
              <a:rPr lang="de-AT" sz="2400" dirty="0">
                <a:solidFill>
                  <a:srgbClr val="FF0000"/>
                </a:solidFill>
              </a:rPr>
              <a:t> </a:t>
            </a:r>
            <a:r>
              <a:rPr lang="de-AT" sz="2400" dirty="0" err="1">
                <a:solidFill>
                  <a:srgbClr val="FF0000"/>
                </a:solidFill>
              </a:rPr>
              <a:t>old</a:t>
            </a:r>
            <a:r>
              <a:rPr lang="de-AT" sz="2400" dirty="0">
                <a:solidFill>
                  <a:srgbClr val="FF0000"/>
                </a:solidFill>
              </a:rPr>
              <a:t> </a:t>
            </a:r>
            <a:r>
              <a:rPr lang="de-AT" sz="2400" dirty="0" smtClean="0">
                <a:solidFill>
                  <a:srgbClr val="FF0000"/>
                </a:solidFill>
              </a:rPr>
              <a:t>NL</a:t>
            </a:r>
            <a:endParaRPr lang="de-AT" sz="2400" dirty="0">
              <a:solidFill>
                <a:srgbClr val="FF0000"/>
              </a:solidFill>
            </a:endParaRPr>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1500" dirty="0" err="1"/>
              <a:t>Wants</a:t>
            </a:r>
            <a:r>
              <a:rPr lang="de-AT" sz="1500" dirty="0"/>
              <a:t>: </a:t>
            </a:r>
            <a:r>
              <a:rPr lang="de-AT" sz="1500" dirty="0" err="1"/>
              <a:t>extract</a:t>
            </a:r>
            <a:r>
              <a:rPr lang="de-AT" sz="1500" dirty="0"/>
              <a:t> </a:t>
            </a:r>
            <a:r>
              <a:rPr lang="de-AT" sz="1500" dirty="0" err="1"/>
              <a:t>data</a:t>
            </a:r>
            <a:r>
              <a:rPr lang="de-AT" sz="1500" dirty="0"/>
              <a:t> </a:t>
            </a:r>
            <a:r>
              <a:rPr lang="de-AT" sz="1500" dirty="0" err="1"/>
              <a:t>about</a:t>
            </a:r>
            <a:r>
              <a:rPr lang="de-AT" sz="1500" dirty="0"/>
              <a:t> </a:t>
            </a:r>
            <a:r>
              <a:rPr lang="de-AT" sz="1500" b="1" dirty="0" err="1"/>
              <a:t>conifers</a:t>
            </a:r>
            <a:r>
              <a:rPr lang="de-AT" sz="1500" b="1" dirty="0"/>
              <a:t> (</a:t>
            </a:r>
            <a:r>
              <a:rPr lang="de-AT" sz="1500" b="1" dirty="0" err="1"/>
              <a:t>relations</a:t>
            </a:r>
            <a:r>
              <a:rPr lang="de-AT" sz="1500" b="1" dirty="0"/>
              <a:t> </a:t>
            </a:r>
            <a:r>
              <a:rPr lang="de-AT" sz="1500" b="1" dirty="0" err="1"/>
              <a:t>to</a:t>
            </a:r>
            <a:r>
              <a:rPr lang="de-AT" sz="1500" b="1" dirty="0"/>
              <a:t> </a:t>
            </a:r>
            <a:r>
              <a:rPr lang="de-AT" sz="1500" b="1" dirty="0" err="1"/>
              <a:t>chemicals</a:t>
            </a:r>
            <a:r>
              <a:rPr lang="de-AT" sz="1500" b="1" dirty="0"/>
              <a:t>, </a:t>
            </a:r>
            <a:r>
              <a:rPr lang="de-AT" sz="1500" b="1" dirty="0" err="1"/>
              <a:t>height</a:t>
            </a:r>
            <a:r>
              <a:rPr lang="de-AT" sz="1500" b="1" dirty="0"/>
              <a:t> </a:t>
            </a:r>
            <a:r>
              <a:rPr lang="de-AT" sz="1500" dirty="0"/>
              <a:t>etc.)</a:t>
            </a:r>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1500" dirty="0" err="1"/>
              <a:t>Outcome</a:t>
            </a:r>
            <a:r>
              <a:rPr lang="de-AT" sz="1500" dirty="0"/>
              <a:t>: </a:t>
            </a:r>
            <a:r>
              <a:rPr lang="de-AT" sz="1500" dirty="0" err="1"/>
              <a:t>database</a:t>
            </a:r>
            <a:r>
              <a:rPr lang="de-AT" sz="1500" dirty="0"/>
              <a:t> </a:t>
            </a:r>
            <a:r>
              <a:rPr lang="de-AT" sz="1500" dirty="0" err="1"/>
              <a:t>with</a:t>
            </a:r>
            <a:r>
              <a:rPr lang="de-AT" sz="1500" dirty="0"/>
              <a:t> </a:t>
            </a:r>
            <a:r>
              <a:rPr lang="de-AT" sz="1500" dirty="0" err="1"/>
              <a:t>webpage</a:t>
            </a:r>
            <a:r>
              <a:rPr lang="de-AT" sz="1500" dirty="0"/>
              <a:t> </a:t>
            </a:r>
            <a:r>
              <a:rPr lang="de-AT" sz="1500" dirty="0" err="1"/>
              <a:t>containing</a:t>
            </a:r>
            <a:r>
              <a:rPr lang="de-AT" sz="1500" dirty="0"/>
              <a:t> </a:t>
            </a:r>
            <a:r>
              <a:rPr lang="de-AT" sz="1500" dirty="0" err="1"/>
              <a:t>conifer</a:t>
            </a:r>
            <a:r>
              <a:rPr lang="de-AT" sz="1500" dirty="0"/>
              <a:t> </a:t>
            </a:r>
            <a:r>
              <a:rPr lang="de-AT" sz="1500" dirty="0" err="1"/>
              <a:t>properties</a:t>
            </a:r>
            <a:endParaRPr lang="de-AT" sz="1500" dirty="0"/>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1500" dirty="0"/>
              <a:t>Table Facts </a:t>
            </a:r>
            <a:r>
              <a:rPr lang="de-AT" sz="1500" dirty="0" err="1"/>
              <a:t>Visualiser</a:t>
            </a:r>
            <a:r>
              <a:rPr lang="de-AT" sz="1500" dirty="0"/>
              <a:t> </a:t>
            </a:r>
            <a:r>
              <a:rPr lang="de-AT" sz="1500" dirty="0">
                <a:hlinkClick r:id="rId3"/>
              </a:rPr>
              <a:t>DEMO</a:t>
            </a:r>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1500" dirty="0"/>
              <a:t>Card </a:t>
            </a:r>
            <a:r>
              <a:rPr lang="de-AT" sz="1500" dirty="0">
                <a:hlinkClick r:id="rId4"/>
              </a:rPr>
              <a:t>DEMO</a:t>
            </a:r>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1500" dirty="0">
                <a:hlinkClick r:id="rId5"/>
              </a:rPr>
              <a:t>Word Cloud</a:t>
            </a:r>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1500" dirty="0"/>
              <a:t>„ I </a:t>
            </a:r>
            <a:r>
              <a:rPr lang="de-AT" sz="1500" dirty="0" err="1"/>
              <a:t>applied</a:t>
            </a:r>
            <a:r>
              <a:rPr lang="de-AT" sz="1500" dirty="0"/>
              <a:t> </a:t>
            </a:r>
            <a:r>
              <a:rPr lang="de-AT" sz="1500" dirty="0" err="1"/>
              <a:t>to</a:t>
            </a:r>
            <a:r>
              <a:rPr lang="de-AT" sz="1500" dirty="0"/>
              <a:t> </a:t>
            </a:r>
            <a:r>
              <a:rPr lang="de-AT" sz="1500" dirty="0" err="1"/>
              <a:t>this</a:t>
            </a:r>
            <a:r>
              <a:rPr lang="de-AT" sz="1500" dirty="0"/>
              <a:t> </a:t>
            </a:r>
            <a:r>
              <a:rPr lang="de-AT" sz="1500" dirty="0" err="1"/>
              <a:t>fellowship</a:t>
            </a:r>
            <a:r>
              <a:rPr lang="de-AT" sz="1500" dirty="0"/>
              <a:t> </a:t>
            </a:r>
            <a:r>
              <a:rPr lang="de-AT" sz="1500" dirty="0" err="1"/>
              <a:t>to</a:t>
            </a:r>
            <a:r>
              <a:rPr lang="de-AT" sz="1500" dirty="0"/>
              <a:t> </a:t>
            </a:r>
            <a:r>
              <a:rPr lang="de-AT" sz="1500" dirty="0" err="1"/>
              <a:t>learn</a:t>
            </a:r>
            <a:r>
              <a:rPr lang="de-AT" sz="1500" dirty="0"/>
              <a:t> </a:t>
            </a:r>
            <a:r>
              <a:rPr lang="de-AT" sz="1500" dirty="0" err="1"/>
              <a:t>new</a:t>
            </a:r>
            <a:r>
              <a:rPr lang="de-AT" sz="1500" dirty="0"/>
              <a:t> </a:t>
            </a:r>
            <a:r>
              <a:rPr lang="de-AT" sz="1500" dirty="0" err="1"/>
              <a:t>things</a:t>
            </a:r>
            <a:r>
              <a:rPr lang="de-AT" sz="1500" dirty="0"/>
              <a:t> </a:t>
            </a:r>
            <a:r>
              <a:rPr lang="de-AT" sz="1500" dirty="0" err="1"/>
              <a:t>and</a:t>
            </a:r>
            <a:r>
              <a:rPr lang="de-AT" sz="1500" dirty="0"/>
              <a:t> </a:t>
            </a:r>
            <a:r>
              <a:rPr lang="de-AT" sz="1500" dirty="0" err="1"/>
              <a:t>combine</a:t>
            </a:r>
            <a:r>
              <a:rPr lang="de-AT" sz="1500" dirty="0"/>
              <a:t> </a:t>
            </a:r>
            <a:r>
              <a:rPr lang="de-AT" sz="1500" dirty="0" err="1"/>
              <a:t>the</a:t>
            </a:r>
            <a:r>
              <a:rPr lang="de-AT" sz="1500" dirty="0"/>
              <a:t> </a:t>
            </a:r>
            <a:r>
              <a:rPr lang="de-AT" sz="1500" dirty="0" err="1"/>
              <a:t>ContentMine</a:t>
            </a:r>
            <a:r>
              <a:rPr lang="de-AT" sz="1500" dirty="0"/>
              <a:t> </a:t>
            </a:r>
            <a:r>
              <a:rPr lang="de-AT" sz="1500" dirty="0" err="1"/>
              <a:t>with</a:t>
            </a:r>
            <a:r>
              <a:rPr lang="de-AT" sz="1500" dirty="0"/>
              <a:t> </a:t>
            </a:r>
            <a:r>
              <a:rPr lang="de-AT" sz="1500" dirty="0" err="1"/>
              <a:t>two</a:t>
            </a:r>
            <a:r>
              <a:rPr lang="de-AT" sz="1500" dirty="0"/>
              <a:t> </a:t>
            </a:r>
            <a:r>
              <a:rPr lang="de-AT" sz="1500" dirty="0" err="1"/>
              <a:t>previous</a:t>
            </a:r>
            <a:r>
              <a:rPr lang="de-AT" sz="1500" dirty="0"/>
              <a:t> </a:t>
            </a:r>
            <a:r>
              <a:rPr lang="de-AT" sz="1500" dirty="0" err="1"/>
              <a:t>projects</a:t>
            </a:r>
            <a:r>
              <a:rPr lang="de-AT" sz="1500" dirty="0"/>
              <a:t> I </a:t>
            </a:r>
            <a:r>
              <a:rPr lang="de-AT" sz="1500" dirty="0" err="1"/>
              <a:t>never</a:t>
            </a:r>
            <a:r>
              <a:rPr lang="de-AT" sz="1500" dirty="0"/>
              <a:t> </a:t>
            </a:r>
            <a:r>
              <a:rPr lang="de-AT" sz="1500" dirty="0" err="1"/>
              <a:t>got</a:t>
            </a:r>
            <a:r>
              <a:rPr lang="de-AT" sz="1500" dirty="0"/>
              <a:t> </a:t>
            </a:r>
            <a:r>
              <a:rPr lang="de-AT" sz="1500" dirty="0" err="1"/>
              <a:t>to</a:t>
            </a:r>
            <a:r>
              <a:rPr lang="de-AT" sz="1500" dirty="0"/>
              <a:t> finish, </a:t>
            </a:r>
            <a:r>
              <a:rPr lang="de-AT" sz="1500" dirty="0" err="1"/>
              <a:t>and</a:t>
            </a:r>
            <a:r>
              <a:rPr lang="de-AT" sz="1500" dirty="0"/>
              <a:t> I </a:t>
            </a:r>
            <a:r>
              <a:rPr lang="de-AT" sz="1500" dirty="0" err="1"/>
              <a:t>got</a:t>
            </a:r>
            <a:r>
              <a:rPr lang="de-AT" sz="1500" dirty="0"/>
              <a:t> </a:t>
            </a:r>
            <a:r>
              <a:rPr lang="de-AT" sz="1500" dirty="0" err="1"/>
              <a:t>really</a:t>
            </a:r>
            <a:r>
              <a:rPr lang="de-AT" sz="1500" dirty="0"/>
              <a:t> </a:t>
            </a:r>
            <a:r>
              <a:rPr lang="de-AT" sz="1500" dirty="0" err="1"/>
              <a:t>excited</a:t>
            </a:r>
            <a:r>
              <a:rPr lang="de-AT" sz="1500" dirty="0"/>
              <a:t> </a:t>
            </a:r>
            <a:r>
              <a:rPr lang="de-AT" sz="1500" dirty="0" err="1"/>
              <a:t>by</a:t>
            </a:r>
            <a:r>
              <a:rPr lang="de-AT" sz="1500" dirty="0"/>
              <a:t> </a:t>
            </a:r>
            <a:r>
              <a:rPr lang="de-AT" sz="1500" dirty="0" err="1"/>
              <a:t>the</a:t>
            </a:r>
            <a:r>
              <a:rPr lang="de-AT" sz="1500" dirty="0"/>
              <a:t> </a:t>
            </a:r>
            <a:r>
              <a:rPr lang="de-AT" sz="1500" dirty="0" err="1"/>
              <a:t>idea</a:t>
            </a:r>
            <a:r>
              <a:rPr lang="de-AT" sz="1500" dirty="0"/>
              <a:t> </a:t>
            </a:r>
            <a:r>
              <a:rPr lang="de-AT" sz="1500" dirty="0" err="1"/>
              <a:t>and</a:t>
            </a:r>
            <a:r>
              <a:rPr lang="de-AT" sz="1500" dirty="0"/>
              <a:t> </a:t>
            </a:r>
            <a:r>
              <a:rPr lang="de-AT" sz="1500" dirty="0" err="1"/>
              <a:t>the</a:t>
            </a:r>
            <a:r>
              <a:rPr lang="de-AT" sz="1500" dirty="0"/>
              <a:t> </a:t>
            </a:r>
            <a:r>
              <a:rPr lang="de-AT" sz="1500" dirty="0" err="1"/>
              <a:t>ContentMine</a:t>
            </a:r>
            <a:r>
              <a:rPr lang="de-AT" sz="1500" dirty="0"/>
              <a:t> </a:t>
            </a:r>
            <a:r>
              <a:rPr lang="de-AT" sz="1500" dirty="0" err="1"/>
              <a:t>at</a:t>
            </a:r>
            <a:r>
              <a:rPr lang="de-AT" sz="1500" dirty="0"/>
              <a:t> large.“</a:t>
            </a:r>
          </a:p>
        </p:txBody>
      </p:sp>
      <p:pic>
        <p:nvPicPr>
          <p:cNvPr id="614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7200" y="2654199"/>
            <a:ext cx="4030560" cy="403098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614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2641" y="3982019"/>
            <a:ext cx="4194720" cy="287598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 name="Picture 2" descr="Screen Shot 2016-12-12 at 15.19.57.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40177" y="0"/>
            <a:ext cx="2240616" cy="2047875"/>
          </a:xfrm>
          <a:prstGeom prst="rect">
            <a:avLst/>
          </a:prstGeom>
        </p:spPr>
      </p:pic>
    </p:spTree>
    <p:extLst>
      <p:ext uri="{BB962C8B-B14F-4D97-AF65-F5344CB8AC3E}">
        <p14:creationId xmlns:p14="http://schemas.microsoft.com/office/powerpoint/2010/main" val="183847969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Some Children </a:t>
            </a:r>
            <a:br>
              <a:rPr lang="en-US" dirty="0" smtClean="0"/>
            </a:br>
            <a:r>
              <a:rPr lang="en-US" dirty="0" smtClean="0"/>
              <a:t>of the Digital Enlightenment</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David Carroll &amp; Joe McArthur: </a:t>
            </a:r>
            <a:r>
              <a:rPr lang="en-US" dirty="0" err="1" smtClean="0"/>
              <a:t>OAButton</a:t>
            </a:r>
            <a:endParaRPr lang="en-US" dirty="0" smtClean="0"/>
          </a:p>
          <a:p>
            <a:r>
              <a:rPr lang="en-US" dirty="0" err="1" smtClean="0"/>
              <a:t>Rayna</a:t>
            </a:r>
            <a:r>
              <a:rPr lang="en-US" dirty="0" smtClean="0"/>
              <a:t> </a:t>
            </a:r>
            <a:r>
              <a:rPr lang="en-US" dirty="0" err="1" smtClean="0"/>
              <a:t>Stamboliyska</a:t>
            </a:r>
            <a:r>
              <a:rPr lang="en-US" dirty="0" smtClean="0"/>
              <a:t> &amp; Pierre-Carl </a:t>
            </a:r>
            <a:r>
              <a:rPr lang="en-US" dirty="0" err="1" smtClean="0"/>
              <a:t>Langlais</a:t>
            </a:r>
            <a:endParaRPr lang="en-US" dirty="0" smtClean="0"/>
          </a:p>
          <a:p>
            <a:r>
              <a:rPr lang="en-US" dirty="0" smtClean="0"/>
              <a:t>Jon Tennant</a:t>
            </a:r>
          </a:p>
          <a:p>
            <a:r>
              <a:rPr lang="en-US" dirty="0" smtClean="0"/>
              <a:t>Ross </a:t>
            </a:r>
            <a:r>
              <a:rPr lang="en-US" dirty="0" err="1" smtClean="0"/>
              <a:t>Mounce</a:t>
            </a:r>
            <a:r>
              <a:rPr lang="en-US" dirty="0" smtClean="0"/>
              <a:t> </a:t>
            </a:r>
          </a:p>
          <a:p>
            <a:r>
              <a:rPr lang="en-US" dirty="0" smtClean="0"/>
              <a:t>Jenny Molloy</a:t>
            </a:r>
          </a:p>
          <a:p>
            <a:r>
              <a:rPr lang="en-US" dirty="0" smtClean="0"/>
              <a:t>Erin McKiernan</a:t>
            </a:r>
          </a:p>
          <a:p>
            <a:r>
              <a:rPr lang="en-US" dirty="0" smtClean="0"/>
              <a:t>Jack </a:t>
            </a:r>
            <a:r>
              <a:rPr lang="en-US" dirty="0" err="1" smtClean="0"/>
              <a:t>Andraka</a:t>
            </a:r>
            <a:endParaRPr lang="en-US" dirty="0" smtClean="0"/>
          </a:p>
          <a:p>
            <a:r>
              <a:rPr lang="en-US" dirty="0" smtClean="0"/>
              <a:t>Michelle Brook</a:t>
            </a:r>
          </a:p>
          <a:p>
            <a:r>
              <a:rPr lang="en-US" dirty="0" smtClean="0"/>
              <a:t>Heather </a:t>
            </a:r>
            <a:r>
              <a:rPr lang="en-US" dirty="0" err="1" smtClean="0"/>
              <a:t>Piwowar</a:t>
            </a:r>
            <a:endParaRPr lang="en-US" dirty="0" smtClean="0"/>
          </a:p>
          <a:p>
            <a:r>
              <a:rPr lang="en-US" dirty="0" err="1" smtClean="0"/>
              <a:t>TheContentMine</a:t>
            </a:r>
            <a:r>
              <a:rPr lang="en-US" dirty="0" smtClean="0"/>
              <a:t> Team</a:t>
            </a:r>
          </a:p>
          <a:p>
            <a:r>
              <a:rPr lang="en-US" dirty="0" smtClean="0"/>
              <a:t>Rufus Pollock</a:t>
            </a:r>
          </a:p>
          <a:p>
            <a:r>
              <a:rPr lang="en-US" dirty="0" smtClean="0"/>
              <a:t>Jonathan Gray</a:t>
            </a:r>
          </a:p>
          <a:p>
            <a:r>
              <a:rPr lang="en-US" dirty="0" smtClean="0"/>
              <a:t>Sophie Kay</a:t>
            </a:r>
            <a:endParaRPr lang="en-US" dirty="0"/>
          </a:p>
        </p:txBody>
      </p:sp>
      <p:pic>
        <p:nvPicPr>
          <p:cNvPr id="5" name="Picture 2" descr="http://upload.wikimedia.org/wikipedia/en/d/d9/Jean-Claude_Bradle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577" y="2759482"/>
            <a:ext cx="1468952" cy="368045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585526" y="4361094"/>
            <a:ext cx="2503431" cy="2308324"/>
          </a:xfrm>
          <a:prstGeom prst="rect">
            <a:avLst/>
          </a:prstGeom>
        </p:spPr>
        <p:txBody>
          <a:bodyPr wrap="square" lIns="91416" tIns="45709" rIns="91416" bIns="45709">
            <a:spAutoFit/>
          </a:bodyPr>
          <a:lstStyle/>
          <a:p>
            <a:r>
              <a:rPr lang="en-GB" sz="1200" b="1" dirty="0"/>
              <a:t>Jean-Claude Bradley</a:t>
            </a:r>
            <a:r>
              <a:rPr lang="en-GB" sz="1200" dirty="0"/>
              <a:t> [1] a chemist developed </a:t>
            </a:r>
            <a:r>
              <a:rPr lang="en-GB" sz="1200" b="1" dirty="0">
                <a:hlinkClick r:id="rId3"/>
              </a:rPr>
              <a:t>Open notebook science; </a:t>
            </a:r>
            <a:r>
              <a:rPr lang="en-GB" sz="1200" dirty="0">
                <a:hlinkClick r:id="rId3"/>
              </a:rPr>
              <a:t> </a:t>
            </a:r>
            <a:endParaRPr lang="en-GB" sz="1200" dirty="0"/>
          </a:p>
          <a:p>
            <a:r>
              <a:rPr lang="en-GB" sz="1200" dirty="0"/>
              <a:t>making the entire primary record of a research project publicly available online as it is recorded. (WP)</a:t>
            </a:r>
          </a:p>
          <a:p>
            <a:endParaRPr lang="en-GB" sz="1200" dirty="0"/>
          </a:p>
          <a:p>
            <a:r>
              <a:rPr lang="en-GB" sz="1200" dirty="0"/>
              <a:t>J-C promoted these ideas with </a:t>
            </a:r>
            <a:r>
              <a:rPr lang="en-GB" sz="1200" b="1" dirty="0"/>
              <a:t>UNDERGRADUATE</a:t>
            </a:r>
            <a:r>
              <a:rPr lang="en-GB" sz="1200" dirty="0"/>
              <a:t> scientists.</a:t>
            </a:r>
          </a:p>
          <a:p>
            <a:endParaRPr lang="en-GB" sz="1200" dirty="0"/>
          </a:p>
          <a:p>
            <a:r>
              <a:rPr lang="en-GB" sz="1200" dirty="0"/>
              <a:t>[1] Unfortunately J-C died in 2014; we held a memorial meeting in Cambridge</a:t>
            </a:r>
          </a:p>
        </p:txBody>
      </p:sp>
      <p:pic>
        <p:nvPicPr>
          <p:cNvPr id="7" name="Picture 6"/>
          <p:cNvPicPr>
            <a:picLocks noChangeAspect="1"/>
          </p:cNvPicPr>
          <p:nvPr/>
        </p:nvPicPr>
        <p:blipFill>
          <a:blip r:embed="rId4"/>
          <a:stretch>
            <a:fillRect/>
          </a:stretch>
        </p:blipFill>
        <p:spPr>
          <a:xfrm>
            <a:off x="6585521" y="1803242"/>
            <a:ext cx="2349301" cy="1912470"/>
          </a:xfrm>
          <a:prstGeom prst="rect">
            <a:avLst/>
          </a:prstGeom>
        </p:spPr>
      </p:pic>
      <p:pic>
        <p:nvPicPr>
          <p:cNvPr id="8" name="Picture 7"/>
          <p:cNvPicPr>
            <a:picLocks noChangeAspect="1"/>
          </p:cNvPicPr>
          <p:nvPr/>
        </p:nvPicPr>
        <p:blipFill>
          <a:blip r:embed="rId5"/>
          <a:stretch>
            <a:fillRect/>
          </a:stretch>
        </p:blipFill>
        <p:spPr>
          <a:xfrm>
            <a:off x="2660329" y="5158309"/>
            <a:ext cx="2101190" cy="1657970"/>
          </a:xfrm>
          <a:prstGeom prst="rect">
            <a:avLst/>
          </a:prstGeom>
        </p:spPr>
      </p:pic>
      <p:sp>
        <p:nvSpPr>
          <p:cNvPr id="10" name="TextBox 9"/>
          <p:cNvSpPr txBox="1"/>
          <p:nvPr/>
        </p:nvSpPr>
        <p:spPr>
          <a:xfrm>
            <a:off x="3624513" y="6116763"/>
            <a:ext cx="1137006" cy="654986"/>
          </a:xfrm>
          <a:prstGeom prst="rect">
            <a:avLst/>
          </a:prstGeom>
          <a:noFill/>
        </p:spPr>
        <p:txBody>
          <a:bodyPr wrap="square" lIns="91416" tIns="45709" rIns="91416" bIns="45709" rtlCol="0">
            <a:spAutoFit/>
          </a:bodyPr>
          <a:lstStyle/>
          <a:p>
            <a:r>
              <a:rPr lang="en-US" b="1" dirty="0" smtClean="0">
                <a:solidFill>
                  <a:srgbClr val="FFFF00"/>
                </a:solidFill>
              </a:rPr>
              <a:t>Sophie Kay</a:t>
            </a:r>
            <a:endParaRPr lang="en-US" b="1" dirty="0">
              <a:solidFill>
                <a:srgbClr val="FFFF00"/>
              </a:solidFill>
            </a:endParaRPr>
          </a:p>
        </p:txBody>
      </p:sp>
    </p:spTree>
    <p:extLst>
      <p:ext uri="{BB962C8B-B14F-4D97-AF65-F5344CB8AC3E}">
        <p14:creationId xmlns:p14="http://schemas.microsoft.com/office/powerpoint/2010/main" val="764171802"/>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6000" b="1" dirty="0" smtClean="0"/>
              <a:t>P</a:t>
            </a:r>
            <a:r>
              <a:rPr lang="en-US" sz="6000" dirty="0" smtClean="0"/>
              <a:t>roblem</a:t>
            </a:r>
          </a:p>
          <a:p>
            <a:r>
              <a:rPr lang="en-US" sz="6000" b="1" dirty="0" smtClean="0"/>
              <a:t>A</a:t>
            </a:r>
            <a:r>
              <a:rPr lang="en-US" sz="6000" dirty="0" smtClean="0"/>
              <a:t>dvocacy</a:t>
            </a:r>
            <a:r>
              <a:rPr lang="en-US" sz="6000" dirty="0"/>
              <a:t>/Activism</a:t>
            </a:r>
          </a:p>
          <a:p>
            <a:r>
              <a:rPr lang="en-US" sz="6000" b="1" dirty="0"/>
              <a:t>C</a:t>
            </a:r>
            <a:r>
              <a:rPr lang="en-US" sz="6000" dirty="0"/>
              <a:t>ommunity</a:t>
            </a:r>
          </a:p>
          <a:p>
            <a:r>
              <a:rPr lang="en-US" sz="6000" b="1" dirty="0">
                <a:solidFill>
                  <a:srgbClr val="FF0000"/>
                </a:solidFill>
              </a:rPr>
              <a:t>T</a:t>
            </a:r>
            <a:r>
              <a:rPr lang="en-US" sz="6000" dirty="0">
                <a:solidFill>
                  <a:srgbClr val="FF0000"/>
                </a:solidFill>
              </a:rPr>
              <a:t>ools</a:t>
            </a:r>
          </a:p>
          <a:p>
            <a:endParaRPr lang="en-US" sz="6000" dirty="0" smtClean="0"/>
          </a:p>
        </p:txBody>
      </p:sp>
    </p:spTree>
    <p:extLst>
      <p:ext uri="{BB962C8B-B14F-4D97-AF65-F5344CB8AC3E}">
        <p14:creationId xmlns:p14="http://schemas.microsoft.com/office/powerpoint/2010/main" val="4130970699"/>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889" y="274638"/>
            <a:ext cx="8833555" cy="741362"/>
          </a:xfrm>
        </p:spPr>
        <p:txBody>
          <a:bodyPr>
            <a:normAutofit/>
          </a:bodyPr>
          <a:lstStyle/>
          <a:p>
            <a:r>
              <a:rPr lang="en-US" sz="3600" dirty="0"/>
              <a:t>The Digital Enlightenment: some of my icons</a:t>
            </a:r>
          </a:p>
        </p:txBody>
      </p:sp>
      <p:pic>
        <p:nvPicPr>
          <p:cNvPr id="4" name="Picture 3"/>
          <p:cNvPicPr>
            <a:picLocks noChangeAspect="1"/>
          </p:cNvPicPr>
          <p:nvPr/>
        </p:nvPicPr>
        <p:blipFill>
          <a:blip r:embed="rId2"/>
          <a:stretch>
            <a:fillRect/>
          </a:stretch>
        </p:blipFill>
        <p:spPr>
          <a:xfrm>
            <a:off x="211668" y="1241777"/>
            <a:ext cx="3203752" cy="5235222"/>
          </a:xfrm>
          <a:prstGeom prst="rect">
            <a:avLst/>
          </a:prstGeom>
        </p:spPr>
      </p:pic>
      <p:pic>
        <p:nvPicPr>
          <p:cNvPr id="5" name="Picture 4"/>
          <p:cNvPicPr>
            <a:picLocks noChangeAspect="1"/>
          </p:cNvPicPr>
          <p:nvPr/>
        </p:nvPicPr>
        <p:blipFill>
          <a:blip r:embed="rId3"/>
          <a:stretch>
            <a:fillRect/>
          </a:stretch>
        </p:blipFill>
        <p:spPr>
          <a:xfrm>
            <a:off x="6858000" y="1241779"/>
            <a:ext cx="2088444" cy="2819399"/>
          </a:xfrm>
          <a:prstGeom prst="rect">
            <a:avLst/>
          </a:prstGeom>
        </p:spPr>
      </p:pic>
      <p:pic>
        <p:nvPicPr>
          <p:cNvPr id="6" name="Picture 5"/>
          <p:cNvPicPr>
            <a:picLocks noChangeAspect="1"/>
          </p:cNvPicPr>
          <p:nvPr/>
        </p:nvPicPr>
        <p:blipFill>
          <a:blip r:embed="rId4"/>
          <a:stretch>
            <a:fillRect/>
          </a:stretch>
        </p:blipFill>
        <p:spPr>
          <a:xfrm>
            <a:off x="5100058" y="4372996"/>
            <a:ext cx="3846391" cy="2307834"/>
          </a:xfrm>
          <a:prstGeom prst="rect">
            <a:avLst/>
          </a:prstGeom>
        </p:spPr>
      </p:pic>
      <p:pic>
        <p:nvPicPr>
          <p:cNvPr id="7" name="Picture 6"/>
          <p:cNvPicPr>
            <a:picLocks noChangeAspect="1"/>
          </p:cNvPicPr>
          <p:nvPr/>
        </p:nvPicPr>
        <p:blipFill>
          <a:blip r:embed="rId5"/>
          <a:stretch>
            <a:fillRect/>
          </a:stretch>
        </p:blipFill>
        <p:spPr>
          <a:xfrm>
            <a:off x="3528775" y="1013176"/>
            <a:ext cx="3142557" cy="2914722"/>
          </a:xfrm>
          <a:prstGeom prst="rect">
            <a:avLst/>
          </a:prstGeom>
        </p:spPr>
      </p:pic>
      <p:sp>
        <p:nvSpPr>
          <p:cNvPr id="8" name="TextBox 7"/>
          <p:cNvSpPr txBox="1"/>
          <p:nvPr/>
        </p:nvSpPr>
        <p:spPr>
          <a:xfrm>
            <a:off x="719669" y="6477002"/>
            <a:ext cx="2065298" cy="654971"/>
          </a:xfrm>
          <a:prstGeom prst="rect">
            <a:avLst/>
          </a:prstGeom>
          <a:noFill/>
        </p:spPr>
        <p:txBody>
          <a:bodyPr wrap="none" lIns="91416" tIns="45709" rIns="91416" bIns="45709" rtlCol="0">
            <a:spAutoFit/>
          </a:bodyPr>
          <a:lstStyle/>
          <a:p>
            <a:r>
              <a:rPr lang="en-US" dirty="0" smtClean="0"/>
              <a:t>Diderot, Paris, 1751</a:t>
            </a:r>
          </a:p>
          <a:p>
            <a:endParaRPr lang="en-US" dirty="0"/>
          </a:p>
        </p:txBody>
      </p:sp>
      <p:sp>
        <p:nvSpPr>
          <p:cNvPr id="9" name="TextBox 8"/>
          <p:cNvSpPr txBox="1"/>
          <p:nvPr/>
        </p:nvSpPr>
        <p:spPr>
          <a:xfrm>
            <a:off x="3528774" y="4003665"/>
            <a:ext cx="1966767" cy="373659"/>
          </a:xfrm>
          <a:prstGeom prst="rect">
            <a:avLst/>
          </a:prstGeom>
          <a:noFill/>
        </p:spPr>
        <p:txBody>
          <a:bodyPr wrap="none" lIns="91416" tIns="45709" rIns="91416" bIns="45709" rtlCol="0">
            <a:spAutoFit/>
          </a:bodyPr>
          <a:lstStyle/>
          <a:p>
            <a:r>
              <a:rPr lang="en-US" dirty="0" smtClean="0"/>
              <a:t>Berkeley, US, 1966</a:t>
            </a:r>
            <a:endParaRPr lang="en-US" dirty="0"/>
          </a:p>
        </p:txBody>
      </p:sp>
      <p:sp>
        <p:nvSpPr>
          <p:cNvPr id="10" name="TextBox 9"/>
          <p:cNvSpPr txBox="1"/>
          <p:nvPr/>
        </p:nvSpPr>
        <p:spPr>
          <a:xfrm>
            <a:off x="7242930" y="3907128"/>
            <a:ext cx="1232085" cy="373659"/>
          </a:xfrm>
          <a:prstGeom prst="rect">
            <a:avLst/>
          </a:prstGeom>
          <a:noFill/>
        </p:spPr>
        <p:txBody>
          <a:bodyPr wrap="none" lIns="91416" tIns="45709" rIns="91416" bIns="45709" rtlCol="0">
            <a:spAutoFit/>
          </a:bodyPr>
          <a:lstStyle/>
          <a:p>
            <a:r>
              <a:rPr lang="en-US" dirty="0" smtClean="0"/>
              <a:t>Paris, 1968</a:t>
            </a:r>
            <a:endParaRPr lang="en-US" dirty="0"/>
          </a:p>
        </p:txBody>
      </p:sp>
      <p:sp>
        <p:nvSpPr>
          <p:cNvPr id="11" name="TextBox 10"/>
          <p:cNvSpPr txBox="1"/>
          <p:nvPr/>
        </p:nvSpPr>
        <p:spPr>
          <a:xfrm>
            <a:off x="7442002" y="5969685"/>
            <a:ext cx="1353081" cy="373659"/>
          </a:xfrm>
          <a:prstGeom prst="rect">
            <a:avLst/>
          </a:prstGeom>
          <a:solidFill>
            <a:schemeClr val="bg1"/>
          </a:solidFill>
        </p:spPr>
        <p:txBody>
          <a:bodyPr wrap="none" lIns="91416" tIns="45709" rIns="91416" bIns="45709" rtlCol="0">
            <a:spAutoFit/>
          </a:bodyPr>
          <a:lstStyle/>
          <a:p>
            <a:r>
              <a:rPr lang="en-US" dirty="0" smtClean="0"/>
              <a:t>UK, 1969-73</a:t>
            </a:r>
            <a:endParaRPr lang="en-US" dirty="0"/>
          </a:p>
        </p:txBody>
      </p:sp>
    </p:spTree>
    <p:extLst>
      <p:ext uri="{BB962C8B-B14F-4D97-AF65-F5344CB8AC3E}">
        <p14:creationId xmlns:p14="http://schemas.microsoft.com/office/powerpoint/2010/main" val="221318746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105" y="74112"/>
            <a:ext cx="8716211" cy="1143000"/>
          </a:xfrm>
        </p:spPr>
        <p:txBody>
          <a:bodyPr>
            <a:noAutofit/>
          </a:bodyPr>
          <a:lstStyle/>
          <a:p>
            <a:r>
              <a:rPr lang="en-US" sz="3600" b="1" dirty="0" smtClean="0"/>
              <a:t>Julia </a:t>
            </a:r>
            <a:r>
              <a:rPr lang="en-US" sz="3600" b="1" dirty="0" err="1" smtClean="0"/>
              <a:t>Reda</a:t>
            </a:r>
            <a:r>
              <a:rPr lang="en-US" sz="3600" dirty="0" smtClean="0"/>
              <a:t>, Pirate MEP, running </a:t>
            </a:r>
            <a:r>
              <a:rPr lang="en-US" sz="3600" dirty="0" err="1" smtClean="0"/>
              <a:t>ContentMine</a:t>
            </a:r>
            <a:r>
              <a:rPr lang="en-US" sz="3600" dirty="0" smtClean="0"/>
              <a:t> software to liberate science 2016-04-16</a:t>
            </a:r>
            <a:endParaRPr lang="en-US" sz="3600" dirty="0"/>
          </a:p>
        </p:txBody>
      </p:sp>
      <p:pic>
        <p:nvPicPr>
          <p:cNvPr id="5" name="Picture 4" descr="Screen Shot 2016-04-28 at 23.23.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2628"/>
            <a:ext cx="9144000" cy="5495372"/>
          </a:xfrm>
          <a:prstGeom prst="rect">
            <a:avLst/>
          </a:prstGeom>
        </p:spPr>
      </p:pic>
    </p:spTree>
    <p:extLst>
      <p:ext uri="{BB962C8B-B14F-4D97-AF65-F5344CB8AC3E}">
        <p14:creationId xmlns:p14="http://schemas.microsoft.com/office/powerpoint/2010/main" val="1357798154"/>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ContentMine</a:t>
            </a:r>
            <a:r>
              <a:rPr lang="en-US" dirty="0" smtClean="0"/>
              <a:t> Scientist’s workbench</a:t>
            </a:r>
            <a:endParaRPr lang="en-US" dirty="0"/>
          </a:p>
        </p:txBody>
      </p:sp>
      <p:sp>
        <p:nvSpPr>
          <p:cNvPr id="3" name="Content Placeholder 2"/>
          <p:cNvSpPr>
            <a:spLocks noGrp="1"/>
          </p:cNvSpPr>
          <p:nvPr>
            <p:ph idx="1"/>
          </p:nvPr>
        </p:nvSpPr>
        <p:spPr/>
        <p:txBody>
          <a:bodyPr/>
          <a:lstStyle/>
          <a:p>
            <a:r>
              <a:rPr lang="en-US" dirty="0" smtClean="0"/>
              <a:t>A platform independent, easily installed, toolkit based on the RESEARCHER’s </a:t>
            </a:r>
            <a:r>
              <a:rPr lang="en-US" dirty="0" err="1" smtClean="0"/>
              <a:t>filesystem</a:t>
            </a:r>
            <a:r>
              <a:rPr lang="en-US" dirty="0" smtClean="0"/>
              <a:t> (500-5000 articles)</a:t>
            </a:r>
          </a:p>
          <a:p>
            <a:r>
              <a:rPr lang="en-US" dirty="0" smtClean="0"/>
              <a:t>Automatic downloading</a:t>
            </a:r>
          </a:p>
          <a:p>
            <a:r>
              <a:rPr lang="en-US" dirty="0" smtClean="0"/>
              <a:t>Searching and filtering</a:t>
            </a:r>
          </a:p>
          <a:p>
            <a:r>
              <a:rPr lang="en-US" dirty="0" smtClean="0"/>
              <a:t>Tagging and annotation</a:t>
            </a:r>
          </a:p>
          <a:p>
            <a:r>
              <a:rPr lang="en-US" dirty="0" smtClean="0"/>
              <a:t>Repurposing</a:t>
            </a:r>
            <a:endParaRPr lang="en-US" dirty="0"/>
          </a:p>
        </p:txBody>
      </p:sp>
    </p:spTree>
    <p:extLst>
      <p:ext uri="{BB962C8B-B14F-4D97-AF65-F5344CB8AC3E}">
        <p14:creationId xmlns:p14="http://schemas.microsoft.com/office/powerpoint/2010/main" val="3068751768"/>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9-25 at 15.27.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783855"/>
          </a:xfrm>
          <a:prstGeom prst="rect">
            <a:avLst/>
          </a:prstGeom>
        </p:spPr>
      </p:pic>
      <p:sp>
        <p:nvSpPr>
          <p:cNvPr id="5" name="TextBox 4"/>
          <p:cNvSpPr txBox="1"/>
          <p:nvPr/>
        </p:nvSpPr>
        <p:spPr>
          <a:xfrm>
            <a:off x="0" y="5879105"/>
            <a:ext cx="5711820" cy="646331"/>
          </a:xfrm>
          <a:prstGeom prst="rect">
            <a:avLst/>
          </a:prstGeom>
          <a:noFill/>
        </p:spPr>
        <p:txBody>
          <a:bodyPr wrap="none" rtlCol="0">
            <a:spAutoFit/>
          </a:bodyPr>
          <a:lstStyle/>
          <a:p>
            <a:r>
              <a:rPr lang="en-US" dirty="0">
                <a:hlinkClick r:id="rId3"/>
              </a:rPr>
              <a:t>https://www.wikidata.org/wiki/</a:t>
            </a:r>
            <a:r>
              <a:rPr lang="en-US" dirty="0" smtClean="0">
                <a:hlinkClick r:id="rId3"/>
              </a:rPr>
              <a:t>Wikidata:WikiFactMine</a:t>
            </a:r>
            <a:r>
              <a:rPr lang="en-US" dirty="0" smtClean="0"/>
              <a:t> </a:t>
            </a:r>
          </a:p>
          <a:p>
            <a:r>
              <a:rPr lang="en-US" dirty="0" err="1" smtClean="0"/>
              <a:t>ContentMine</a:t>
            </a:r>
            <a:r>
              <a:rPr lang="en-US" dirty="0" smtClean="0"/>
              <a:t> thanks the </a:t>
            </a:r>
            <a:r>
              <a:rPr lang="en-US" dirty="0" err="1" smtClean="0"/>
              <a:t>WikimediaFoundation</a:t>
            </a:r>
            <a:r>
              <a:rPr lang="en-US" dirty="0" smtClean="0"/>
              <a:t> for support </a:t>
            </a:r>
            <a:endParaRPr lang="en-US" dirty="0"/>
          </a:p>
        </p:txBody>
      </p:sp>
      <p:pic>
        <p:nvPicPr>
          <p:cNvPr id="6" name="Picture 5" descr="Screen Shot 2017-09-25 at 15.30.0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0800" y="5598336"/>
            <a:ext cx="1189900" cy="927100"/>
          </a:xfrm>
          <a:prstGeom prst="rect">
            <a:avLst/>
          </a:prstGeom>
        </p:spPr>
      </p:pic>
      <p:pic>
        <p:nvPicPr>
          <p:cNvPr id="7" name="Picture 6" descr="Screen Shot 2017-09-25 at 15.32.1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7249" y="5598336"/>
            <a:ext cx="1584325" cy="1204980"/>
          </a:xfrm>
          <a:prstGeom prst="rect">
            <a:avLst/>
          </a:prstGeom>
        </p:spPr>
      </p:pic>
      <p:sp>
        <p:nvSpPr>
          <p:cNvPr id="8" name="TextBox 7"/>
          <p:cNvSpPr txBox="1"/>
          <p:nvPr/>
        </p:nvSpPr>
        <p:spPr>
          <a:xfrm>
            <a:off x="2037778" y="5509773"/>
            <a:ext cx="3881141" cy="369332"/>
          </a:xfrm>
          <a:prstGeom prst="rect">
            <a:avLst/>
          </a:prstGeom>
          <a:noFill/>
        </p:spPr>
        <p:txBody>
          <a:bodyPr wrap="none" rtlCol="0">
            <a:spAutoFit/>
          </a:bodyPr>
          <a:lstStyle/>
          <a:p>
            <a:r>
              <a:rPr lang="en-US" b="1" dirty="0" smtClean="0">
                <a:solidFill>
                  <a:srgbClr val="FF0000"/>
                </a:solidFill>
              </a:rPr>
              <a:t>7 million articles, over 200 dictionaries</a:t>
            </a:r>
            <a:endParaRPr lang="en-US" b="1" dirty="0">
              <a:solidFill>
                <a:srgbClr val="FF0000"/>
              </a:solidFill>
            </a:endParaRPr>
          </a:p>
        </p:txBody>
      </p:sp>
    </p:spTree>
    <p:extLst>
      <p:ext uri="{BB962C8B-B14F-4D97-AF65-F5344CB8AC3E}">
        <p14:creationId xmlns:p14="http://schemas.microsoft.com/office/powerpoint/2010/main" val="2435494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1143"/>
            <a:ext cx="8229600" cy="1143000"/>
          </a:xfrm>
        </p:spPr>
        <p:txBody>
          <a:bodyPr>
            <a:normAutofit/>
          </a:bodyPr>
          <a:lstStyle/>
          <a:p>
            <a:r>
              <a:rPr lang="en-US" dirty="0"/>
              <a:t>S</a:t>
            </a:r>
            <a:r>
              <a:rPr lang="en-US" dirty="0" smtClean="0"/>
              <a:t>cholarly publishing is “Big Data”</a:t>
            </a:r>
            <a:endParaRPr lang="en-US" dirty="0"/>
          </a:p>
        </p:txBody>
      </p:sp>
      <p:pic>
        <p:nvPicPr>
          <p:cNvPr id="4" name="Picture 3"/>
          <p:cNvPicPr>
            <a:picLocks noChangeAspect="1"/>
          </p:cNvPicPr>
          <p:nvPr/>
        </p:nvPicPr>
        <p:blipFill>
          <a:blip r:embed="rId2"/>
          <a:stretch>
            <a:fillRect/>
          </a:stretch>
        </p:blipFill>
        <p:spPr>
          <a:xfrm>
            <a:off x="0" y="886362"/>
            <a:ext cx="9144000" cy="3162300"/>
          </a:xfrm>
          <a:prstGeom prst="rect">
            <a:avLst/>
          </a:prstGeom>
        </p:spPr>
      </p:pic>
      <p:sp>
        <p:nvSpPr>
          <p:cNvPr id="5" name="Rectangle 4"/>
          <p:cNvSpPr/>
          <p:nvPr/>
        </p:nvSpPr>
        <p:spPr>
          <a:xfrm>
            <a:off x="0" y="6472365"/>
            <a:ext cx="9144000" cy="369332"/>
          </a:xfrm>
          <a:prstGeom prst="rect">
            <a:avLst/>
          </a:prstGeom>
        </p:spPr>
        <p:txBody>
          <a:bodyPr wrap="square">
            <a:spAutoFit/>
          </a:bodyPr>
          <a:lstStyle/>
          <a:p>
            <a:r>
              <a:rPr lang="en-US" dirty="0" smtClean="0">
                <a:hlinkClick r:id="rId3"/>
              </a:rPr>
              <a:t>[2] https://en.wikipedia.org/wiki/Mont_Blanc#/media/File:Mont_Blanc_depuis_Valmorel.jpg</a:t>
            </a:r>
            <a:r>
              <a:rPr lang="en-US" dirty="0" smtClean="0"/>
              <a:t> </a:t>
            </a:r>
            <a:endParaRPr lang="en-US" dirty="0"/>
          </a:p>
        </p:txBody>
      </p:sp>
      <p:sp>
        <p:nvSpPr>
          <p:cNvPr id="6" name="TextBox 5"/>
          <p:cNvSpPr txBox="1"/>
          <p:nvPr/>
        </p:nvSpPr>
        <p:spPr>
          <a:xfrm>
            <a:off x="103668" y="3606309"/>
            <a:ext cx="8928563" cy="3108544"/>
          </a:xfrm>
          <a:prstGeom prst="rect">
            <a:avLst/>
          </a:prstGeom>
          <a:solidFill>
            <a:schemeClr val="bg1"/>
          </a:solidFill>
        </p:spPr>
        <p:txBody>
          <a:bodyPr wrap="square" rtlCol="0">
            <a:spAutoFit/>
          </a:bodyPr>
          <a:lstStyle/>
          <a:p>
            <a:pPr marL="457200" indent="-457200">
              <a:buFont typeface="Arial"/>
              <a:buChar char="•"/>
            </a:pPr>
            <a:r>
              <a:rPr lang="en-US" sz="2800" dirty="0" smtClean="0"/>
              <a:t>$</a:t>
            </a:r>
            <a:r>
              <a:rPr lang="en-US" sz="2800" dirty="0"/>
              <a:t>20 Billion market</a:t>
            </a:r>
          </a:p>
          <a:p>
            <a:pPr marL="457200" indent="-457200">
              <a:buFont typeface="Arial"/>
              <a:buChar char="•"/>
            </a:pPr>
            <a:r>
              <a:rPr lang="en-US" sz="2800" dirty="0" smtClean="0"/>
              <a:t>$</a:t>
            </a:r>
            <a:r>
              <a:rPr lang="en-US" sz="2800" dirty="0" smtClean="0"/>
              <a:t>500 Billion public research =&gt; 2.5 million articles /year , 7000 /day </a:t>
            </a:r>
            <a:endParaRPr lang="en-US" sz="2800" dirty="0" smtClean="0"/>
          </a:p>
          <a:p>
            <a:pPr marL="457200" indent="-457200">
              <a:buFont typeface="Arial"/>
              <a:buChar char="•"/>
            </a:pPr>
            <a:r>
              <a:rPr lang="en-US" sz="2800" dirty="0" smtClean="0"/>
              <a:t>Most </a:t>
            </a:r>
            <a:r>
              <a:rPr lang="en-US" sz="2800" dirty="0" smtClean="0"/>
              <a:t>is not Publicly readable and much is unused</a:t>
            </a:r>
          </a:p>
          <a:p>
            <a:pPr marL="457200" indent="-457200">
              <a:buFont typeface="Arial"/>
              <a:buChar char="•"/>
            </a:pPr>
            <a:r>
              <a:rPr lang="en-US" sz="2800" dirty="0" err="1" smtClean="0"/>
              <a:t>ContentMining</a:t>
            </a:r>
            <a:r>
              <a:rPr lang="en-US" sz="2800" dirty="0" smtClean="0"/>
              <a:t> (TDM) can liberate knowledge</a:t>
            </a:r>
          </a:p>
          <a:p>
            <a:pPr marL="457200" indent="-457200">
              <a:buFont typeface="Arial"/>
              <a:buChar char="•"/>
            </a:pPr>
            <a:r>
              <a:rPr lang="en-US" sz="2800" dirty="0" smtClean="0"/>
              <a:t>Many mega-publishers fight </a:t>
            </a:r>
            <a:r>
              <a:rPr lang="en-US" sz="2800" dirty="0" err="1" smtClean="0"/>
              <a:t>ContentMining</a:t>
            </a:r>
            <a:r>
              <a:rPr lang="en-US" sz="2800" dirty="0" smtClean="0"/>
              <a:t> </a:t>
            </a:r>
          </a:p>
          <a:p>
            <a:endParaRPr lang="en-US" sz="2800" dirty="0"/>
          </a:p>
        </p:txBody>
      </p:sp>
      <p:sp>
        <p:nvSpPr>
          <p:cNvPr id="7" name="Rectangle 6"/>
          <p:cNvSpPr/>
          <p:nvPr/>
        </p:nvSpPr>
        <p:spPr>
          <a:xfrm>
            <a:off x="103668" y="6156014"/>
            <a:ext cx="8583131" cy="369332"/>
          </a:xfrm>
          <a:prstGeom prst="rect">
            <a:avLst/>
          </a:prstGeom>
        </p:spPr>
        <p:txBody>
          <a:bodyPr wrap="square">
            <a:spAutoFit/>
          </a:bodyPr>
          <a:lstStyle/>
          <a:p>
            <a:r>
              <a:rPr lang="en-US" dirty="0" smtClean="0">
                <a:hlinkClick r:id="rId4"/>
              </a:rPr>
              <a:t>[1] http://www.crossref.org/01company/crossref_indicators.html</a:t>
            </a:r>
            <a:r>
              <a:rPr lang="en-US" dirty="0" smtClean="0"/>
              <a:t> </a:t>
            </a:r>
            <a:endParaRPr lang="en-US" dirty="0"/>
          </a:p>
        </p:txBody>
      </p:sp>
      <p:cxnSp>
        <p:nvCxnSpPr>
          <p:cNvPr id="8" name="Straight Connector 7"/>
          <p:cNvCxnSpPr/>
          <p:nvPr/>
        </p:nvCxnSpPr>
        <p:spPr>
          <a:xfrm>
            <a:off x="4067944" y="1772816"/>
            <a:ext cx="4968552" cy="0"/>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5868144" y="1786184"/>
            <a:ext cx="0" cy="1833493"/>
          </a:xfrm>
          <a:prstGeom prst="straightConnector1">
            <a:avLst/>
          </a:prstGeom>
          <a:ln>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012160" y="1916832"/>
            <a:ext cx="2570971" cy="369332"/>
          </a:xfrm>
          <a:prstGeom prst="rect">
            <a:avLst/>
          </a:prstGeom>
          <a:solidFill>
            <a:schemeClr val="bg1"/>
          </a:solidFill>
        </p:spPr>
        <p:txBody>
          <a:bodyPr wrap="square">
            <a:spAutoFit/>
          </a:bodyPr>
          <a:lstStyle/>
          <a:p>
            <a:r>
              <a:rPr lang="en-US" dirty="0" smtClean="0">
                <a:solidFill>
                  <a:srgbClr val="FF0000"/>
                </a:solidFill>
              </a:rPr>
              <a:t>1 year’s scholarly output!</a:t>
            </a:r>
            <a:endParaRPr lang="en-US" dirty="0">
              <a:solidFill>
                <a:srgbClr val="FF0000"/>
              </a:solidFill>
            </a:endParaRPr>
          </a:p>
        </p:txBody>
      </p:sp>
    </p:spTree>
    <p:extLst>
      <p:ext uri="{BB962C8B-B14F-4D97-AF65-F5344CB8AC3E}">
        <p14:creationId xmlns:p14="http://schemas.microsoft.com/office/powerpoint/2010/main" val="3487213306"/>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10-20 at 20.44.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05361"/>
            <a:ext cx="9144000" cy="3856470"/>
          </a:xfrm>
          <a:prstGeom prst="rect">
            <a:avLst/>
          </a:prstGeom>
        </p:spPr>
      </p:pic>
      <p:sp>
        <p:nvSpPr>
          <p:cNvPr id="4" name="TextBox 3"/>
          <p:cNvSpPr txBox="1"/>
          <p:nvPr/>
        </p:nvSpPr>
        <p:spPr>
          <a:xfrm>
            <a:off x="217882" y="598290"/>
            <a:ext cx="8797826" cy="646331"/>
          </a:xfrm>
          <a:prstGeom prst="rect">
            <a:avLst/>
          </a:prstGeom>
          <a:noFill/>
        </p:spPr>
        <p:txBody>
          <a:bodyPr wrap="none" rtlCol="0">
            <a:spAutoFit/>
          </a:bodyPr>
          <a:lstStyle/>
          <a:p>
            <a:r>
              <a:rPr lang="en-US" sz="3600" dirty="0" smtClean="0">
                <a:solidFill>
                  <a:srgbClr val="FF0000"/>
                </a:solidFill>
              </a:rPr>
              <a:t>Search on publicly accessible papers on “</a:t>
            </a:r>
            <a:r>
              <a:rPr lang="en-US" sz="3600" dirty="0" err="1" smtClean="0">
                <a:solidFill>
                  <a:srgbClr val="FF0000"/>
                </a:solidFill>
              </a:rPr>
              <a:t>Zika</a:t>
            </a:r>
            <a:r>
              <a:rPr lang="en-US" sz="3600" dirty="0" smtClean="0">
                <a:solidFill>
                  <a:srgbClr val="FF0000"/>
                </a:solidFill>
              </a:rPr>
              <a:t>”</a:t>
            </a:r>
            <a:endParaRPr lang="en-US" sz="3600" dirty="0">
              <a:solidFill>
                <a:srgbClr val="FF0000"/>
              </a:solidFill>
            </a:endParaRPr>
          </a:p>
        </p:txBody>
      </p:sp>
      <p:sp>
        <p:nvSpPr>
          <p:cNvPr id="5" name="Rectangle 4"/>
          <p:cNvSpPr/>
          <p:nvPr/>
        </p:nvSpPr>
        <p:spPr>
          <a:xfrm>
            <a:off x="369780" y="6280452"/>
            <a:ext cx="8456692" cy="369332"/>
          </a:xfrm>
          <a:prstGeom prst="rect">
            <a:avLst/>
          </a:prstGeom>
        </p:spPr>
        <p:txBody>
          <a:bodyPr wrap="square">
            <a:spAutoFit/>
          </a:bodyPr>
          <a:lstStyle/>
          <a:p>
            <a:r>
              <a:rPr lang="en-US" dirty="0" smtClean="0">
                <a:hlinkClick r:id="rId3"/>
              </a:rPr>
              <a:t>https://rawgit.com/ContentMine/amidemos/master/zika/full.dataTables.html</a:t>
            </a:r>
            <a:r>
              <a:rPr lang="en-US" dirty="0" smtClean="0"/>
              <a:t> </a:t>
            </a:r>
            <a:endParaRPr lang="en-US" dirty="0"/>
          </a:p>
        </p:txBody>
      </p:sp>
    </p:spTree>
    <p:extLst>
      <p:ext uri="{BB962C8B-B14F-4D97-AF65-F5344CB8AC3E}">
        <p14:creationId xmlns:p14="http://schemas.microsoft.com/office/powerpoint/2010/main" val="1751106546"/>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10-20 at 20.43.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378" y="112069"/>
            <a:ext cx="7145836" cy="6858000"/>
          </a:xfrm>
          <a:prstGeom prst="rect">
            <a:avLst/>
          </a:prstGeom>
        </p:spPr>
      </p:pic>
    </p:spTree>
    <p:extLst>
      <p:ext uri="{BB962C8B-B14F-4D97-AF65-F5344CB8AC3E}">
        <p14:creationId xmlns:p14="http://schemas.microsoft.com/office/powerpoint/2010/main" val="597913539"/>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Where to </a:t>
            </a:r>
            <a:r>
              <a:rPr lang="en-US" dirty="0" err="1" smtClean="0"/>
              <a:t>reposit</a:t>
            </a:r>
            <a:r>
              <a:rPr lang="en-US" dirty="0" smtClean="0"/>
              <a:t> </a:t>
            </a:r>
            <a:r>
              <a:rPr lang="en-US" b="1" dirty="0" smtClean="0"/>
              <a:t>published </a:t>
            </a:r>
            <a:r>
              <a:rPr lang="en-US" dirty="0" smtClean="0"/>
              <a:t>crystallography?</a:t>
            </a:r>
            <a:endParaRPr lang="en-US" dirty="0"/>
          </a:p>
        </p:txBody>
      </p:sp>
      <p:sp>
        <p:nvSpPr>
          <p:cNvPr id="3" name="Content Placeholder 2"/>
          <p:cNvSpPr>
            <a:spLocks noGrp="1"/>
          </p:cNvSpPr>
          <p:nvPr>
            <p:ph idx="1"/>
          </p:nvPr>
        </p:nvSpPr>
        <p:spPr>
          <a:xfrm>
            <a:off x="457200" y="1600201"/>
            <a:ext cx="8229600" cy="3822700"/>
          </a:xfrm>
        </p:spPr>
        <p:txBody>
          <a:bodyPr>
            <a:normAutofit lnSpcReduction="10000"/>
          </a:bodyPr>
          <a:lstStyle/>
          <a:p>
            <a:pPr marL="0" indent="0">
              <a:buNone/>
            </a:pPr>
            <a:r>
              <a:rPr lang="en-US" dirty="0" smtClean="0"/>
              <a:t>Proteins -&gt; PDB, </a:t>
            </a:r>
            <a:r>
              <a:rPr lang="en-US" b="1" dirty="0" smtClean="0"/>
              <a:t>Open</a:t>
            </a:r>
          </a:p>
          <a:p>
            <a:pPr marL="0" indent="0">
              <a:buNone/>
            </a:pPr>
            <a:r>
              <a:rPr lang="en-US" i="1" dirty="0" smtClean="0"/>
              <a:t>BUT</a:t>
            </a:r>
          </a:p>
          <a:p>
            <a:pPr marL="0" indent="0">
              <a:buNone/>
            </a:pPr>
            <a:r>
              <a:rPr lang="en-US" dirty="0" smtClean="0"/>
              <a:t>Inorganics -&gt; ICSD </a:t>
            </a:r>
            <a:r>
              <a:rPr lang="en-US" b="1" dirty="0" smtClean="0"/>
              <a:t>Closed</a:t>
            </a:r>
          </a:p>
          <a:p>
            <a:pPr marL="0" indent="0">
              <a:buNone/>
            </a:pPr>
            <a:r>
              <a:rPr lang="en-US" dirty="0" smtClean="0"/>
              <a:t>Organics -&gt; Cambridge (CCDC) </a:t>
            </a:r>
            <a:r>
              <a:rPr lang="en-US" b="1" dirty="0" smtClean="0"/>
              <a:t>Closed</a:t>
            </a:r>
          </a:p>
          <a:p>
            <a:pPr marL="0" indent="0">
              <a:buNone/>
            </a:pPr>
            <a:r>
              <a:rPr lang="en-US" i="1" dirty="0" smtClean="0"/>
              <a:t>SO</a:t>
            </a:r>
          </a:p>
          <a:p>
            <a:pPr marL="0" indent="0">
              <a:buNone/>
            </a:pPr>
            <a:r>
              <a:rPr lang="en-US" dirty="0" smtClean="0"/>
              <a:t>The community has built a Crystallography Open Database</a:t>
            </a:r>
          </a:p>
          <a:p>
            <a:pPr marL="0" indent="0">
              <a:buNone/>
            </a:pPr>
            <a:endParaRPr lang="en-US" dirty="0"/>
          </a:p>
        </p:txBody>
      </p:sp>
    </p:spTree>
    <p:extLst>
      <p:ext uri="{BB962C8B-B14F-4D97-AF65-F5344CB8AC3E}">
        <p14:creationId xmlns:p14="http://schemas.microsoft.com/office/powerpoint/2010/main" val="4279249386"/>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016000"/>
            <a:ext cx="9144000" cy="3857503"/>
          </a:xfrm>
          <a:prstGeom prst="rect">
            <a:avLst/>
          </a:prstGeom>
          <a:ln w="3175" cmpd="sng">
            <a:solidFill>
              <a:schemeClr val="tx1"/>
            </a:solidFill>
          </a:ln>
        </p:spPr>
      </p:pic>
      <p:sp>
        <p:nvSpPr>
          <p:cNvPr id="3" name="Rectangle 2"/>
          <p:cNvSpPr/>
          <p:nvPr/>
        </p:nvSpPr>
        <p:spPr>
          <a:xfrm>
            <a:off x="0" y="3343556"/>
            <a:ext cx="9042400" cy="628557"/>
          </a:xfrm>
          <a:prstGeom prst="rect">
            <a:avLst/>
          </a:prstGeom>
          <a:noFill/>
          <a:ln w="76200" cmpd="sng"/>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 name="Rectangle 3"/>
          <p:cNvSpPr/>
          <p:nvPr/>
        </p:nvSpPr>
        <p:spPr>
          <a:xfrm>
            <a:off x="0" y="3972113"/>
            <a:ext cx="9042400" cy="739587"/>
          </a:xfrm>
          <a:prstGeom prst="rect">
            <a:avLst/>
          </a:prstGeom>
          <a:noFill/>
          <a:ln w="76200" cmpd="sng"/>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 name="TextBox 4"/>
          <p:cNvSpPr txBox="1"/>
          <p:nvPr/>
        </p:nvSpPr>
        <p:spPr>
          <a:xfrm>
            <a:off x="781062" y="253712"/>
            <a:ext cx="7936788" cy="584776"/>
          </a:xfrm>
          <a:prstGeom prst="rect">
            <a:avLst/>
          </a:prstGeom>
          <a:noFill/>
        </p:spPr>
        <p:txBody>
          <a:bodyPr wrap="none" rtlCol="0">
            <a:spAutoFit/>
          </a:bodyPr>
          <a:lstStyle/>
          <a:p>
            <a:r>
              <a:rPr lang="en-US" sz="3200" dirty="0" smtClean="0"/>
              <a:t>Restrictions on Re-use of Crystallographic data</a:t>
            </a:r>
            <a:endParaRPr lang="en-US" sz="3200" dirty="0"/>
          </a:p>
        </p:txBody>
      </p:sp>
      <p:sp>
        <p:nvSpPr>
          <p:cNvPr id="6" name="TextBox 5"/>
          <p:cNvSpPr txBox="1"/>
          <p:nvPr/>
        </p:nvSpPr>
        <p:spPr>
          <a:xfrm>
            <a:off x="213333" y="5067588"/>
            <a:ext cx="8332867" cy="1077218"/>
          </a:xfrm>
          <a:prstGeom prst="rect">
            <a:avLst/>
          </a:prstGeom>
          <a:noFill/>
        </p:spPr>
        <p:txBody>
          <a:bodyPr wrap="none" rtlCol="0">
            <a:spAutoFit/>
          </a:bodyPr>
          <a:lstStyle/>
          <a:p>
            <a:r>
              <a:rPr lang="en-US" sz="3200" i="1" dirty="0" smtClean="0"/>
              <a:t>NOTE: The CCDC is based on data contributed by</a:t>
            </a:r>
          </a:p>
          <a:p>
            <a:r>
              <a:rPr lang="en-US" sz="3200" i="1" dirty="0" smtClean="0"/>
              <a:t> scientists as part of publication and validation</a:t>
            </a:r>
            <a:endParaRPr lang="en-US" sz="3200" i="1" dirty="0"/>
          </a:p>
        </p:txBody>
      </p:sp>
      <p:sp>
        <p:nvSpPr>
          <p:cNvPr id="7" name="Oval Callout 6"/>
          <p:cNvSpPr/>
          <p:nvPr/>
        </p:nvSpPr>
        <p:spPr>
          <a:xfrm>
            <a:off x="213333" y="1857577"/>
            <a:ext cx="8332867" cy="1181179"/>
          </a:xfrm>
          <a:prstGeom prst="wedgeEllipseCallout">
            <a:avLst>
              <a:gd name="adj1" fmla="val -52923"/>
              <a:gd name="adj2" fmla="val -127280"/>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rgbClr val="000000"/>
                </a:solidFill>
              </a:rPr>
              <a:t>Crystallographic data from publications now belongs to CCDC</a:t>
            </a:r>
            <a:endParaRPr lang="en-US" sz="3200" b="1" dirty="0">
              <a:solidFill>
                <a:srgbClr val="000000"/>
              </a:solidFill>
            </a:endParaRPr>
          </a:p>
        </p:txBody>
      </p:sp>
    </p:spTree>
    <p:extLst>
      <p:ext uri="{BB962C8B-B14F-4D97-AF65-F5344CB8AC3E}">
        <p14:creationId xmlns:p14="http://schemas.microsoft.com/office/powerpoint/2010/main" val="250009553"/>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774700"/>
            <a:ext cx="9144000" cy="5296669"/>
          </a:xfrm>
          <a:prstGeom prst="rect">
            <a:avLst/>
          </a:prstGeom>
        </p:spPr>
      </p:pic>
      <p:sp>
        <p:nvSpPr>
          <p:cNvPr id="3" name="TextBox 2"/>
          <p:cNvSpPr txBox="1"/>
          <p:nvPr/>
        </p:nvSpPr>
        <p:spPr>
          <a:xfrm>
            <a:off x="4926782" y="6234477"/>
            <a:ext cx="3737772" cy="461665"/>
          </a:xfrm>
          <a:prstGeom prst="rect">
            <a:avLst/>
          </a:prstGeom>
          <a:noFill/>
        </p:spPr>
        <p:txBody>
          <a:bodyPr wrap="none" rtlCol="0">
            <a:spAutoFit/>
          </a:bodyPr>
          <a:lstStyle/>
          <a:p>
            <a:r>
              <a:rPr lang="en-US" sz="2400" dirty="0" smtClean="0"/>
              <a:t>Open Source and Open Data</a:t>
            </a:r>
            <a:endParaRPr lang="en-US" sz="2400" dirty="0"/>
          </a:p>
        </p:txBody>
      </p:sp>
      <p:sp>
        <p:nvSpPr>
          <p:cNvPr id="4" name="TextBox 3"/>
          <p:cNvSpPr txBox="1"/>
          <p:nvPr/>
        </p:nvSpPr>
        <p:spPr>
          <a:xfrm>
            <a:off x="2708200" y="251480"/>
            <a:ext cx="3856043" cy="523220"/>
          </a:xfrm>
          <a:prstGeom prst="rect">
            <a:avLst/>
          </a:prstGeom>
          <a:noFill/>
        </p:spPr>
        <p:txBody>
          <a:bodyPr wrap="none" rtlCol="0">
            <a:spAutoFit/>
          </a:bodyPr>
          <a:lstStyle/>
          <a:p>
            <a:r>
              <a:rPr lang="en-US" sz="2800" dirty="0" smtClean="0">
                <a:hlinkClick r:id="rId4"/>
              </a:rPr>
              <a:t>www.crystallography.net</a:t>
            </a:r>
            <a:r>
              <a:rPr lang="en-US" sz="2800" dirty="0" smtClean="0"/>
              <a:t> </a:t>
            </a:r>
            <a:endParaRPr lang="en-US" sz="2800" dirty="0"/>
          </a:p>
        </p:txBody>
      </p:sp>
    </p:spTree>
    <p:extLst>
      <p:ext uri="{BB962C8B-B14F-4D97-AF65-F5344CB8AC3E}">
        <p14:creationId xmlns:p14="http://schemas.microsoft.com/office/powerpoint/2010/main" val="3659821587"/>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a2so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13734"/>
            <a:ext cx="9144000" cy="4944266"/>
          </a:xfrm>
          <a:prstGeom prst="rect">
            <a:avLst/>
          </a:prstGeom>
        </p:spPr>
      </p:pic>
      <p:sp>
        <p:nvSpPr>
          <p:cNvPr id="3" name="TextBox 2"/>
          <p:cNvSpPr txBox="1"/>
          <p:nvPr/>
        </p:nvSpPr>
        <p:spPr>
          <a:xfrm>
            <a:off x="1714500" y="698500"/>
            <a:ext cx="5400512" cy="523220"/>
          </a:xfrm>
          <a:prstGeom prst="rect">
            <a:avLst/>
          </a:prstGeom>
          <a:solidFill>
            <a:srgbClr val="CCFFCC"/>
          </a:solidFill>
        </p:spPr>
        <p:txBody>
          <a:bodyPr wrap="none" rtlCol="0">
            <a:spAutoFit/>
          </a:bodyPr>
          <a:lstStyle/>
          <a:p>
            <a:r>
              <a:rPr lang="en-US" sz="2800" dirty="0" smtClean="0">
                <a:solidFill>
                  <a:srgbClr val="000000"/>
                </a:solidFill>
              </a:rPr>
              <a:t>Interactive OPEN crystal search tool</a:t>
            </a:r>
            <a:endParaRPr lang="en-US" sz="2800" dirty="0">
              <a:solidFill>
                <a:srgbClr val="000000"/>
              </a:solidFill>
            </a:endParaRPr>
          </a:p>
        </p:txBody>
      </p:sp>
    </p:spTree>
    <p:extLst>
      <p:ext uri="{BB962C8B-B14F-4D97-AF65-F5344CB8AC3E}">
        <p14:creationId xmlns:p14="http://schemas.microsoft.com/office/powerpoint/2010/main" val="3351545174"/>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a2so4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11"/>
            <a:ext cx="9144000" cy="6837589"/>
          </a:xfrm>
          <a:prstGeom prst="rect">
            <a:avLst/>
          </a:prstGeom>
        </p:spPr>
      </p:pic>
    </p:spTree>
    <p:extLst>
      <p:ext uri="{BB962C8B-B14F-4D97-AF65-F5344CB8AC3E}">
        <p14:creationId xmlns:p14="http://schemas.microsoft.com/office/powerpoint/2010/main" val="3162430249"/>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032" y="446486"/>
            <a:ext cx="8643938" cy="839390"/>
          </a:xfrm>
        </p:spPr>
        <p:txBody>
          <a:bodyPr/>
          <a:lstStyle/>
          <a:p>
            <a:r>
              <a:rPr lang="en-US" dirty="0" smtClean="0"/>
              <a:t>Disruption </a:t>
            </a:r>
            <a:endParaRPr lang="en-US" dirty="0"/>
          </a:p>
        </p:txBody>
      </p:sp>
      <p:sp>
        <p:nvSpPr>
          <p:cNvPr id="3" name="Text Placeholder 2"/>
          <p:cNvSpPr>
            <a:spLocks noGrp="1"/>
          </p:cNvSpPr>
          <p:nvPr>
            <p:ph type="body" idx="1"/>
          </p:nvPr>
        </p:nvSpPr>
        <p:spPr>
          <a:xfrm>
            <a:off x="250032" y="1562694"/>
            <a:ext cx="8643938" cy="4501556"/>
          </a:xfrm>
        </p:spPr>
        <p:txBody>
          <a:bodyPr/>
          <a:lstStyle/>
          <a:p>
            <a:pPr marL="457200" indent="-457200" algn="l">
              <a:buFont typeface="Arial"/>
              <a:buChar char="•"/>
            </a:pPr>
            <a:r>
              <a:rPr lang="en-US" sz="3200" b="1" dirty="0" smtClean="0"/>
              <a:t>Must be </a:t>
            </a:r>
            <a:r>
              <a:rPr lang="en-US" sz="4000" b="1" dirty="0" smtClean="0"/>
              <a:t>BETTER</a:t>
            </a:r>
          </a:p>
          <a:p>
            <a:pPr marL="457200" indent="-457200" algn="l">
              <a:buFont typeface="Arial"/>
              <a:buChar char="•"/>
            </a:pPr>
            <a:r>
              <a:rPr lang="en-US" sz="3200" b="1" dirty="0" smtClean="0"/>
              <a:t>Must be COMMUNALLY OWNED</a:t>
            </a:r>
          </a:p>
          <a:p>
            <a:pPr marL="457200" indent="-457200" algn="l">
              <a:buFont typeface="Arial"/>
              <a:buChar char="•"/>
            </a:pPr>
            <a:r>
              <a:rPr lang="en-US" sz="3200" b="1" dirty="0" smtClean="0"/>
              <a:t>By citizens</a:t>
            </a:r>
          </a:p>
          <a:p>
            <a:pPr marL="457200" indent="-457200" algn="l">
              <a:buFont typeface="Arial"/>
              <a:buChar char="•"/>
            </a:pPr>
            <a:r>
              <a:rPr lang="en-US" sz="3200" b="1" dirty="0" smtClean="0"/>
              <a:t>Must be protected against </a:t>
            </a:r>
            <a:r>
              <a:rPr lang="en-US" sz="3200" b="1" dirty="0" err="1" smtClean="0"/>
              <a:t>pwning</a:t>
            </a:r>
            <a:endParaRPr lang="en-US" sz="3200" b="1" dirty="0" smtClean="0"/>
          </a:p>
          <a:p>
            <a:pPr marL="457200" indent="-457200" algn="l">
              <a:buFont typeface="Arial"/>
              <a:buChar char="•"/>
            </a:pPr>
            <a:r>
              <a:rPr lang="en-US" sz="3200" b="1" dirty="0" smtClean="0"/>
              <a:t>Social principles, not technology</a:t>
            </a:r>
          </a:p>
          <a:p>
            <a:pPr marL="457200" indent="-457200" algn="l">
              <a:buFont typeface="Arial"/>
              <a:buChar char="•"/>
            </a:pPr>
            <a:endParaRPr lang="en-US" dirty="0"/>
          </a:p>
        </p:txBody>
      </p:sp>
    </p:spTree>
    <p:extLst>
      <p:ext uri="{BB962C8B-B14F-4D97-AF65-F5344CB8AC3E}">
        <p14:creationId xmlns:p14="http://schemas.microsoft.com/office/powerpoint/2010/main" val="165180814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Future?</a:t>
            </a:r>
            <a:endParaRPr lang="en-US" dirty="0"/>
          </a:p>
        </p:txBody>
      </p:sp>
      <p:sp>
        <p:nvSpPr>
          <p:cNvPr id="3" name="Content Placeholder 2"/>
          <p:cNvSpPr>
            <a:spLocks noGrp="1"/>
          </p:cNvSpPr>
          <p:nvPr>
            <p:ph idx="1"/>
          </p:nvPr>
        </p:nvSpPr>
        <p:spPr/>
        <p:txBody>
          <a:bodyPr/>
          <a:lstStyle/>
          <a:p>
            <a:r>
              <a:rPr lang="en-US" b="1" dirty="0"/>
              <a:t>But it was all right, everything was all right, the struggle was finished. He had won the victory over himself. He loved Big Brother” </a:t>
            </a:r>
          </a:p>
          <a:p>
            <a:r>
              <a:rPr lang="en-US" dirty="0"/>
              <a:t/>
            </a:r>
            <a:br>
              <a:rPr lang="en-US" dirty="0"/>
            </a:br>
            <a:r>
              <a:rPr lang="en-US" dirty="0"/>
              <a:t>― </a:t>
            </a:r>
            <a:r>
              <a:rPr lang="en-US" dirty="0">
                <a:hlinkClick r:id="rId2"/>
              </a:rPr>
              <a:t>George Orwell</a:t>
            </a:r>
            <a:r>
              <a:rPr lang="en-US" dirty="0"/>
              <a:t>, </a:t>
            </a:r>
            <a:r>
              <a:rPr lang="en-US" dirty="0">
                <a:hlinkClick r:id="rId3"/>
              </a:rPr>
              <a:t>1984</a:t>
            </a:r>
            <a:r>
              <a:rPr lang="en-US" dirty="0"/>
              <a:t> </a:t>
            </a:r>
          </a:p>
        </p:txBody>
      </p:sp>
    </p:spTree>
    <p:extLst>
      <p:ext uri="{BB962C8B-B14F-4D97-AF65-F5344CB8AC3E}">
        <p14:creationId xmlns:p14="http://schemas.microsoft.com/office/powerpoint/2010/main" val="3063845930"/>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a:t>
            </a:r>
            <a:r>
              <a:rPr lang="en-US" dirty="0" smtClean="0">
                <a:hlinkClick r:id="rId2"/>
              </a:rPr>
              <a:t>WikiFactMine</a:t>
            </a:r>
            <a:r>
              <a:rPr lang="en-US" dirty="0" smtClean="0"/>
              <a:t> dictionaries*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402 Galaxies</a:t>
            </a:r>
          </a:p>
          <a:p>
            <a:r>
              <a:rPr lang="en-US" dirty="0" smtClean="0"/>
              <a:t>501 Aviation </a:t>
            </a:r>
            <a:r>
              <a:rPr lang="en-US" dirty="0"/>
              <a:t>accidents and </a:t>
            </a:r>
            <a:r>
              <a:rPr lang="en-US" dirty="0" smtClean="0"/>
              <a:t>incidents</a:t>
            </a:r>
          </a:p>
          <a:p>
            <a:r>
              <a:rPr lang="en-US" dirty="0" smtClean="0"/>
              <a:t>701 Sovereign states</a:t>
            </a:r>
          </a:p>
          <a:p>
            <a:r>
              <a:rPr lang="en-US" dirty="0" smtClean="0"/>
              <a:t>703 soil types</a:t>
            </a:r>
          </a:p>
          <a:p>
            <a:endParaRPr lang="en-US" dirty="0"/>
          </a:p>
          <a:p>
            <a:endParaRPr lang="en-US" dirty="0" smtClean="0"/>
          </a:p>
          <a:p>
            <a:endParaRPr lang="en-US" dirty="0"/>
          </a:p>
          <a:p>
            <a:endParaRPr lang="en-US" dirty="0" smtClean="0"/>
          </a:p>
          <a:p>
            <a:pPr marL="0" indent="0">
              <a:buNone/>
            </a:pPr>
            <a:r>
              <a:rPr lang="en-US" dirty="0" smtClean="0"/>
              <a:t>* Compiled by Charles Matthews</a:t>
            </a:r>
            <a:endParaRPr lang="en-US" dirty="0"/>
          </a:p>
        </p:txBody>
      </p:sp>
    </p:spTree>
    <p:extLst>
      <p:ext uri="{BB962C8B-B14F-4D97-AF65-F5344CB8AC3E}">
        <p14:creationId xmlns:p14="http://schemas.microsoft.com/office/powerpoint/2010/main" val="123380362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2574" y="155575"/>
            <a:ext cx="8607425" cy="6226175"/>
          </a:xfrm>
        </p:spPr>
        <p:txBody>
          <a:bodyPr>
            <a:noAutofit/>
          </a:bodyPr>
          <a:lstStyle/>
          <a:p>
            <a:pPr marL="0" indent="0" algn="ctr">
              <a:buNone/>
            </a:pPr>
            <a:r>
              <a:rPr lang="en-US" sz="3000" b="1" dirty="0">
                <a:solidFill>
                  <a:srgbClr val="FF6600"/>
                </a:solidFill>
              </a:rPr>
              <a:t>BENEFITS OF CONTENT </a:t>
            </a:r>
            <a:r>
              <a:rPr lang="en-US" sz="3000" b="1" dirty="0" smtClean="0">
                <a:solidFill>
                  <a:srgbClr val="FF6600"/>
                </a:solidFill>
              </a:rPr>
              <a:t>MINING </a:t>
            </a:r>
          </a:p>
          <a:p>
            <a:pPr marL="0" indent="0" algn="ctr">
              <a:buNone/>
            </a:pPr>
            <a:r>
              <a:rPr lang="en-US" sz="3000" b="1" dirty="0" smtClean="0">
                <a:solidFill>
                  <a:srgbClr val="FF6600"/>
                </a:solidFill>
              </a:rPr>
              <a:t>Hague Declaration 2015</a:t>
            </a:r>
            <a:endParaRPr lang="en-US" sz="2400" dirty="0" smtClean="0"/>
          </a:p>
          <a:p>
            <a:r>
              <a:rPr lang="en-US" sz="2400" dirty="0" smtClean="0"/>
              <a:t>Addressing </a:t>
            </a:r>
            <a:r>
              <a:rPr lang="en-US" sz="2400" dirty="0"/>
              <a:t>grand challenges such as </a:t>
            </a:r>
            <a:r>
              <a:rPr lang="en-US" sz="2400" b="1" dirty="0"/>
              <a:t>climate change and global epidemics</a:t>
            </a:r>
          </a:p>
          <a:p>
            <a:r>
              <a:rPr lang="en-US" sz="2400" dirty="0"/>
              <a:t>Improving population </a:t>
            </a:r>
            <a:r>
              <a:rPr lang="en-US" sz="2400" b="1" dirty="0"/>
              <a:t>health, wealth and development</a:t>
            </a:r>
          </a:p>
          <a:p>
            <a:r>
              <a:rPr lang="en-US" sz="2400" dirty="0"/>
              <a:t>Creating </a:t>
            </a:r>
            <a:r>
              <a:rPr lang="en-US" sz="2400" b="1" dirty="0"/>
              <a:t>new jobs</a:t>
            </a:r>
            <a:r>
              <a:rPr lang="en-US" sz="2400" dirty="0"/>
              <a:t> and employment</a:t>
            </a:r>
          </a:p>
          <a:p>
            <a:r>
              <a:rPr lang="en-US" sz="2400" dirty="0"/>
              <a:t>Exponentially increasing the </a:t>
            </a:r>
            <a:r>
              <a:rPr lang="en-US" sz="2400" b="1" dirty="0"/>
              <a:t>speed and progress of science </a:t>
            </a:r>
            <a:r>
              <a:rPr lang="en-US" sz="2400" dirty="0"/>
              <a:t>through new insights and greater efficiency of research</a:t>
            </a:r>
          </a:p>
          <a:p>
            <a:r>
              <a:rPr lang="en-US" sz="2400" dirty="0"/>
              <a:t>Increasing </a:t>
            </a:r>
            <a:r>
              <a:rPr lang="en-US" sz="2400" b="1" dirty="0"/>
              <a:t>transparency of governments </a:t>
            </a:r>
            <a:r>
              <a:rPr lang="en-US" sz="2400" dirty="0"/>
              <a:t>and their actions</a:t>
            </a:r>
          </a:p>
          <a:p>
            <a:r>
              <a:rPr lang="en-US" sz="2400" dirty="0" smtClean="0"/>
              <a:t>Fostering </a:t>
            </a:r>
            <a:r>
              <a:rPr lang="en-US" sz="2400" b="1" dirty="0" smtClean="0"/>
              <a:t>innovation and collaboration </a:t>
            </a:r>
            <a:r>
              <a:rPr lang="en-US" sz="2400" dirty="0" smtClean="0"/>
              <a:t>and boosting the impact of open science</a:t>
            </a:r>
          </a:p>
          <a:p>
            <a:r>
              <a:rPr lang="en-US" sz="2400" dirty="0" smtClean="0"/>
              <a:t>Creating </a:t>
            </a:r>
            <a:r>
              <a:rPr lang="en-US" sz="2400" b="1" dirty="0"/>
              <a:t>tools for education and research</a:t>
            </a:r>
          </a:p>
          <a:p>
            <a:r>
              <a:rPr lang="en-US" sz="2400" dirty="0"/>
              <a:t>Providing </a:t>
            </a:r>
            <a:r>
              <a:rPr lang="en-US" sz="2400" b="1" dirty="0"/>
              <a:t>new and richer cultural insights</a:t>
            </a:r>
          </a:p>
          <a:p>
            <a:r>
              <a:rPr lang="en-US" sz="2400" dirty="0"/>
              <a:t>Speeding </a:t>
            </a:r>
            <a:r>
              <a:rPr lang="en-US" sz="2400" b="1" dirty="0"/>
              <a:t>economic and social development in all parts of the globe</a:t>
            </a:r>
          </a:p>
        </p:txBody>
      </p:sp>
    </p:spTree>
    <p:extLst>
      <p:ext uri="{BB962C8B-B14F-4D97-AF65-F5344CB8AC3E}">
        <p14:creationId xmlns:p14="http://schemas.microsoft.com/office/powerpoint/2010/main" val="2189604674"/>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7042" y="8479804"/>
            <a:ext cx="184589" cy="984843"/>
          </a:xfrm>
          <a:prstGeom prst="rect">
            <a:avLst/>
          </a:prstGeom>
          <a:noFill/>
        </p:spPr>
        <p:txBody>
          <a:bodyPr wrap="none" lIns="91402" tIns="45699" rIns="91402" bIns="45699" rtlCol="0">
            <a:spAutoFit/>
          </a:bodyPr>
          <a:lstStyle/>
          <a:p>
            <a:endParaRPr lang="en-US" dirty="0"/>
          </a:p>
        </p:txBody>
      </p:sp>
      <p:pic>
        <p:nvPicPr>
          <p:cNvPr id="7" name="Picture 6" descr="carvoneChe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44628" y="9072666"/>
            <a:ext cx="3821923" cy="2288326"/>
          </a:xfrm>
          <a:prstGeom prst="rect">
            <a:avLst/>
          </a:prstGeom>
        </p:spPr>
      </p:pic>
      <p:pic>
        <p:nvPicPr>
          <p:cNvPr id="16" name="Picture 15" descr="carvoneChe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7028" y="9225066"/>
            <a:ext cx="3821923" cy="2288326"/>
          </a:xfrm>
          <a:prstGeom prst="rect">
            <a:avLst/>
          </a:prstGeom>
        </p:spPr>
      </p:pic>
      <p:sp>
        <p:nvSpPr>
          <p:cNvPr id="24" name="TextBox 23"/>
          <p:cNvSpPr txBox="1"/>
          <p:nvPr/>
        </p:nvSpPr>
        <p:spPr>
          <a:xfrm>
            <a:off x="1395123" y="4704729"/>
            <a:ext cx="184589" cy="984843"/>
          </a:xfrm>
          <a:prstGeom prst="rect">
            <a:avLst/>
          </a:prstGeom>
          <a:noFill/>
        </p:spPr>
        <p:txBody>
          <a:bodyPr wrap="none" lIns="91402" tIns="45699" rIns="91402" bIns="45699" rtlCol="0">
            <a:spAutoFit/>
          </a:bodyPr>
          <a:lstStyle/>
          <a:p>
            <a:endParaRPr lang="en-US" dirty="0"/>
          </a:p>
        </p:txBody>
      </p:sp>
      <p:pic>
        <p:nvPicPr>
          <p:cNvPr id="25" name="Picture 24" descr="carvoneAlia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400870"/>
            <a:ext cx="9475865" cy="1965818"/>
          </a:xfrm>
          <a:prstGeom prst="rect">
            <a:avLst/>
          </a:prstGeom>
        </p:spPr>
      </p:pic>
      <p:pic>
        <p:nvPicPr>
          <p:cNvPr id="26" name="Picture 25" descr="carvoneChe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2077" y="3256707"/>
            <a:ext cx="3821923" cy="2288326"/>
          </a:xfrm>
          <a:prstGeom prst="rect">
            <a:avLst/>
          </a:prstGeom>
        </p:spPr>
      </p:pic>
      <p:pic>
        <p:nvPicPr>
          <p:cNvPr id="27" name="Picture 26" descr="monoterpene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0857" y="892124"/>
            <a:ext cx="4087982" cy="2734917"/>
          </a:xfrm>
          <a:prstGeom prst="rect">
            <a:avLst/>
          </a:prstGeom>
        </p:spPr>
      </p:pic>
      <p:pic>
        <p:nvPicPr>
          <p:cNvPr id="28" name="Picture 27" descr="terpene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996" y="1047899"/>
            <a:ext cx="3893754" cy="2679719"/>
          </a:xfrm>
          <a:prstGeom prst="rect">
            <a:avLst/>
          </a:prstGeom>
        </p:spPr>
      </p:pic>
      <p:cxnSp>
        <p:nvCxnSpPr>
          <p:cNvPr id="29" name="Straight Arrow Connector 28"/>
          <p:cNvCxnSpPr/>
          <p:nvPr/>
        </p:nvCxnSpPr>
        <p:spPr>
          <a:xfrm flipV="1">
            <a:off x="2063384" y="1047899"/>
            <a:ext cx="5778866" cy="1116935"/>
          </a:xfrm>
          <a:prstGeom prst="straightConnector1">
            <a:avLst/>
          </a:prstGeom>
          <a:ln w="952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H="1">
            <a:off x="3560732" y="3082388"/>
            <a:ext cx="2000250" cy="2013111"/>
          </a:xfrm>
          <a:prstGeom prst="straightConnector1">
            <a:avLst/>
          </a:prstGeom>
          <a:ln w="952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2159558" y="3394739"/>
            <a:ext cx="538798" cy="137183"/>
          </a:xfrm>
          <a:prstGeom prst="rect">
            <a:avLst/>
          </a:prstGeom>
          <a:noFill/>
          <a:ln w="3175" cmpd="sng">
            <a:solidFill>
              <a:srgbClr val="FF0000"/>
            </a:solidFill>
          </a:ln>
        </p:spPr>
        <p:style>
          <a:lnRef idx="1">
            <a:schemeClr val="accent1"/>
          </a:lnRef>
          <a:fillRef idx="3">
            <a:schemeClr val="accent1"/>
          </a:fillRef>
          <a:effectRef idx="2">
            <a:schemeClr val="accent1"/>
          </a:effectRef>
          <a:fontRef idx="minor">
            <a:schemeClr val="lt1"/>
          </a:fontRef>
        </p:style>
        <p:txBody>
          <a:bodyPr lIns="91402" tIns="45699" rIns="91402" bIns="45699" spcCol="0" rtlCol="0" anchor="ctr"/>
          <a:lstStyle/>
          <a:p>
            <a:pPr algn="ctr"/>
            <a:endParaRPr lang="en-US"/>
          </a:p>
        </p:txBody>
      </p:sp>
      <p:sp>
        <p:nvSpPr>
          <p:cNvPr id="35" name="TextBox 34"/>
          <p:cNvSpPr txBox="1"/>
          <p:nvPr/>
        </p:nvSpPr>
        <p:spPr>
          <a:xfrm>
            <a:off x="646496" y="228084"/>
            <a:ext cx="7236927" cy="461665"/>
          </a:xfrm>
          <a:prstGeom prst="rect">
            <a:avLst/>
          </a:prstGeom>
          <a:noFill/>
        </p:spPr>
        <p:txBody>
          <a:bodyPr wrap="none" rtlCol="0">
            <a:spAutoFit/>
          </a:bodyPr>
          <a:lstStyle/>
          <a:p>
            <a:r>
              <a:rPr lang="en-US" sz="2400" dirty="0" smtClean="0">
                <a:solidFill>
                  <a:srgbClr val="FF0000"/>
                </a:solidFill>
              </a:rPr>
              <a:t>WikiFactMine has &gt;500 expanded entries for “</a:t>
            </a:r>
            <a:r>
              <a:rPr lang="en-US" sz="2400" b="1" dirty="0" err="1" smtClean="0">
                <a:solidFill>
                  <a:srgbClr val="FF0000"/>
                </a:solidFill>
              </a:rPr>
              <a:t>terpenes</a:t>
            </a:r>
            <a:r>
              <a:rPr lang="en-US" sz="2400" dirty="0" smtClean="0">
                <a:solidFill>
                  <a:srgbClr val="FF0000"/>
                </a:solidFill>
              </a:rPr>
              <a:t>”</a:t>
            </a:r>
            <a:endParaRPr lang="en-US" sz="2400" dirty="0">
              <a:solidFill>
                <a:srgbClr val="FF0000"/>
              </a:solidFill>
            </a:endParaRPr>
          </a:p>
        </p:txBody>
      </p:sp>
      <p:cxnSp>
        <p:nvCxnSpPr>
          <p:cNvPr id="38" name="Straight Arrow Connector 37"/>
          <p:cNvCxnSpPr/>
          <p:nvPr/>
        </p:nvCxnSpPr>
        <p:spPr>
          <a:xfrm>
            <a:off x="5826125" y="3082388"/>
            <a:ext cx="1905000" cy="1318482"/>
          </a:xfrm>
          <a:prstGeom prst="straightConnector1">
            <a:avLst/>
          </a:prstGeom>
          <a:ln w="952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8834105"/>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58800" y="-1384300"/>
            <a:ext cx="4826929" cy="6858000"/>
          </a:xfrm>
          <a:prstGeom prst="rect">
            <a:avLst/>
          </a:prstGeom>
        </p:spPr>
      </p:pic>
      <p:sp>
        <p:nvSpPr>
          <p:cNvPr id="4" name="Rectangle 3"/>
          <p:cNvSpPr/>
          <p:nvPr/>
        </p:nvSpPr>
        <p:spPr>
          <a:xfrm>
            <a:off x="342900" y="1417638"/>
            <a:ext cx="8661400" cy="5324534"/>
          </a:xfrm>
          <a:prstGeom prst="rect">
            <a:avLst/>
          </a:prstGeom>
          <a:solidFill>
            <a:schemeClr val="bg1"/>
          </a:solidFill>
        </p:spPr>
        <p:txBody>
          <a:bodyPr wrap="square">
            <a:spAutoFit/>
          </a:bodyPr>
          <a:lstStyle/>
          <a:p>
            <a:r>
              <a:rPr lang="en-US" sz="3200" b="1" dirty="0" smtClean="0"/>
              <a:t>Prof. Ian </a:t>
            </a:r>
            <a:r>
              <a:rPr lang="en-US" sz="3200" b="1" dirty="0"/>
              <a:t>Hargreaves </a:t>
            </a:r>
            <a:r>
              <a:rPr lang="en-US" sz="3200" b="1" dirty="0" smtClean="0"/>
              <a:t>(2011): </a:t>
            </a:r>
            <a:r>
              <a:rPr lang="en-US" sz="3200" i="1" dirty="0" smtClean="0"/>
              <a:t>"</a:t>
            </a:r>
            <a:r>
              <a:rPr lang="en-US" sz="3200" i="1" dirty="0"/>
              <a:t>David Cameron's exam </a:t>
            </a:r>
            <a:r>
              <a:rPr lang="en-US" sz="3200" i="1" dirty="0" smtClean="0"/>
              <a:t>question”</a:t>
            </a:r>
            <a:r>
              <a:rPr lang="en-US" sz="3200" dirty="0" smtClean="0"/>
              <a:t>: </a:t>
            </a:r>
            <a:r>
              <a:rPr lang="en-US" sz="3200" dirty="0"/>
              <a:t>"</a:t>
            </a:r>
            <a:r>
              <a:rPr lang="en-US" sz="3200" b="1" dirty="0"/>
              <a:t>Could it be true that laws designed more than three centuries ago with the express purpose of creating economic incentives for innovation by protecting creators' rights are today obstructing innovation and economic growth</a:t>
            </a:r>
            <a:r>
              <a:rPr lang="en-US" sz="3200" b="1" dirty="0" smtClean="0"/>
              <a:t>?</a:t>
            </a:r>
            <a:r>
              <a:rPr lang="en-US" sz="3200" dirty="0" smtClean="0"/>
              <a:t>” </a:t>
            </a:r>
          </a:p>
          <a:p>
            <a:r>
              <a:rPr lang="en-US" sz="3200" b="1" dirty="0" smtClean="0"/>
              <a:t>“yes</a:t>
            </a:r>
            <a:r>
              <a:rPr lang="en-US" sz="3200" b="1" dirty="0"/>
              <a:t>. We have found that the UK's intellectual property framework, especially with regard to copyright, is falling behind what is needed</a:t>
            </a:r>
            <a:r>
              <a:rPr lang="en-US" sz="3200" b="1" dirty="0" smtClean="0"/>
              <a:t>.</a:t>
            </a:r>
            <a:r>
              <a:rPr lang="en-US" sz="3200" dirty="0" smtClean="0"/>
              <a:t>” </a:t>
            </a:r>
            <a:r>
              <a:rPr lang="en-US" sz="1000" i="1" dirty="0"/>
              <a:t>"Digital Opportunity" by Prof Ian Hargreaves - http://</a:t>
            </a:r>
            <a:r>
              <a:rPr lang="en-US" sz="1000" i="1" dirty="0" err="1"/>
              <a:t>www.ipo.gov.uk</a:t>
            </a:r>
            <a:r>
              <a:rPr lang="en-US" sz="1000" i="1" dirty="0"/>
              <a:t>/</a:t>
            </a:r>
            <a:r>
              <a:rPr lang="en-US" sz="1000" i="1" dirty="0" err="1"/>
              <a:t>ipreview.htm</a:t>
            </a:r>
            <a:r>
              <a:rPr lang="en-US" sz="1000" i="1" dirty="0"/>
              <a:t>. Licensed under CC BY 3.0 via Wikipedia - https://</a:t>
            </a:r>
            <a:r>
              <a:rPr lang="en-US" sz="1000" i="1" dirty="0" err="1"/>
              <a:t>en.wikipedia.org</a:t>
            </a:r>
            <a:r>
              <a:rPr lang="en-US" sz="1000" i="1" dirty="0"/>
              <a:t>/wiki/</a:t>
            </a:r>
            <a:r>
              <a:rPr lang="en-US" sz="1000" i="1" dirty="0" err="1"/>
              <a:t>File:Digital_Opportunity.jpg</a:t>
            </a:r>
            <a:r>
              <a:rPr lang="en-US" sz="1000" i="1" dirty="0"/>
              <a:t>#/media/</a:t>
            </a:r>
            <a:r>
              <a:rPr lang="en-US" sz="1000" i="1" dirty="0" err="1"/>
              <a:t>File:Digital_Opportunity.jpg</a:t>
            </a:r>
            <a:endParaRPr lang="en-US" sz="1000" i="1" dirty="0"/>
          </a:p>
        </p:txBody>
      </p:sp>
    </p:spTree>
    <p:extLst>
      <p:ext uri="{BB962C8B-B14F-4D97-AF65-F5344CB8AC3E}">
        <p14:creationId xmlns:p14="http://schemas.microsoft.com/office/powerpoint/2010/main" val="2035476054"/>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6-07 at 11.23.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084"/>
            <a:ext cx="4805279" cy="1996151"/>
          </a:xfrm>
          <a:prstGeom prst="rect">
            <a:avLst/>
          </a:prstGeom>
        </p:spPr>
      </p:pic>
      <p:sp>
        <p:nvSpPr>
          <p:cNvPr id="5" name="TextBox 4"/>
          <p:cNvSpPr txBox="1"/>
          <p:nvPr/>
        </p:nvSpPr>
        <p:spPr>
          <a:xfrm>
            <a:off x="0" y="6488668"/>
            <a:ext cx="8624802" cy="307777"/>
          </a:xfrm>
          <a:prstGeom prst="rect">
            <a:avLst/>
          </a:prstGeom>
          <a:noFill/>
        </p:spPr>
        <p:txBody>
          <a:bodyPr wrap="none" rtlCol="0">
            <a:spAutoFit/>
          </a:bodyPr>
          <a:lstStyle/>
          <a:p>
            <a:r>
              <a:rPr lang="en-US" sz="1400" dirty="0" smtClean="0">
                <a:hlinkClick r:id="rId3"/>
              </a:rPr>
              <a:t>http://www.lisboncouncil.net/publication/publication/134-text-and-data-mining-for-research-and-innovation-.html</a:t>
            </a:r>
            <a:r>
              <a:rPr lang="en-US" sz="1400" dirty="0" smtClean="0"/>
              <a:t> </a:t>
            </a:r>
            <a:endParaRPr lang="en-US" sz="1400" dirty="0"/>
          </a:p>
        </p:txBody>
      </p:sp>
      <p:sp>
        <p:nvSpPr>
          <p:cNvPr id="6" name="TextBox 5"/>
          <p:cNvSpPr txBox="1"/>
          <p:nvPr/>
        </p:nvSpPr>
        <p:spPr>
          <a:xfrm>
            <a:off x="845813" y="1925054"/>
            <a:ext cx="7778989" cy="923330"/>
          </a:xfrm>
          <a:prstGeom prst="rect">
            <a:avLst/>
          </a:prstGeom>
          <a:noFill/>
        </p:spPr>
        <p:txBody>
          <a:bodyPr wrap="square" rtlCol="0">
            <a:spAutoFit/>
          </a:bodyPr>
          <a:lstStyle/>
          <a:p>
            <a:r>
              <a:rPr lang="en-US" dirty="0" smtClean="0"/>
              <a:t>Asian and U.S. scholars continue to show a huge interest in text and data mining as measured by academic research on the topic. </a:t>
            </a:r>
            <a:r>
              <a:rPr lang="en-US" b="1" dirty="0" smtClean="0"/>
              <a:t>And Europe’s position is falling relative to the rest of the world. </a:t>
            </a:r>
            <a:endParaRPr lang="en-US" b="1" dirty="0"/>
          </a:p>
        </p:txBody>
      </p:sp>
      <p:sp>
        <p:nvSpPr>
          <p:cNvPr id="7" name="TextBox 6"/>
          <p:cNvSpPr txBox="1"/>
          <p:nvPr/>
        </p:nvSpPr>
        <p:spPr>
          <a:xfrm>
            <a:off x="812520" y="3087872"/>
            <a:ext cx="7985517" cy="2585323"/>
          </a:xfrm>
          <a:prstGeom prst="rect">
            <a:avLst/>
          </a:prstGeom>
          <a:noFill/>
        </p:spPr>
        <p:txBody>
          <a:bodyPr wrap="none" rtlCol="0">
            <a:spAutoFit/>
          </a:bodyPr>
          <a:lstStyle/>
          <a:p>
            <a:r>
              <a:rPr lang="en-US" dirty="0"/>
              <a:t>Legal clarity also matters. Some countries apply the “fair-use” doctrine, which</a:t>
            </a:r>
          </a:p>
          <a:p>
            <a:r>
              <a:rPr lang="en-US" dirty="0"/>
              <a:t>allows “exceptions” to existing copyright law, including for text and data mining.</a:t>
            </a:r>
          </a:p>
          <a:p>
            <a:r>
              <a:rPr lang="en-US" b="1" dirty="0"/>
              <a:t>Israel, the Republic of Korea, Singapore, Taiwan and the U.S</a:t>
            </a:r>
            <a:r>
              <a:rPr lang="en-US" dirty="0"/>
              <a:t>. are in this group.</a:t>
            </a:r>
          </a:p>
          <a:p>
            <a:r>
              <a:rPr lang="en-US" dirty="0"/>
              <a:t>Others have created a new copyright “exception” for text and data mining – </a:t>
            </a:r>
            <a:r>
              <a:rPr lang="en-US" b="1" dirty="0"/>
              <a:t>Japan</a:t>
            </a:r>
            <a:r>
              <a:rPr lang="en-US" dirty="0"/>
              <a:t>,</a:t>
            </a:r>
          </a:p>
          <a:p>
            <a:r>
              <a:rPr lang="en-US" dirty="0"/>
              <a:t>for instance, which adopted a blanket text-and-data-mining exception in 2009, and</a:t>
            </a:r>
          </a:p>
          <a:p>
            <a:r>
              <a:rPr lang="en-US" dirty="0"/>
              <a:t>more recently </a:t>
            </a:r>
            <a:r>
              <a:rPr lang="en-US" b="1" dirty="0"/>
              <a:t>the United Kingdom</a:t>
            </a:r>
            <a:r>
              <a:rPr lang="en-US" dirty="0"/>
              <a:t>, where text and data mining was declared fully</a:t>
            </a:r>
          </a:p>
          <a:p>
            <a:r>
              <a:rPr lang="en-US" dirty="0"/>
              <a:t>legal for </a:t>
            </a:r>
            <a:r>
              <a:rPr lang="en-US" b="1" dirty="0">
                <a:solidFill>
                  <a:srgbClr val="FF0000"/>
                </a:solidFill>
              </a:rPr>
              <a:t>non-commercial research purposes in 2014</a:t>
            </a:r>
            <a:r>
              <a:rPr lang="en-US" dirty="0"/>
              <a:t>. Some researchers worry that</a:t>
            </a:r>
          </a:p>
          <a:p>
            <a:r>
              <a:rPr lang="en-US" dirty="0"/>
              <a:t>the UK exception does not go far enough; others report that British researchers are</a:t>
            </a:r>
          </a:p>
          <a:p>
            <a:r>
              <a:rPr lang="en-US" dirty="0"/>
              <a:t>now at an advantage over their continental counterparts.</a:t>
            </a:r>
          </a:p>
        </p:txBody>
      </p:sp>
      <p:sp>
        <p:nvSpPr>
          <p:cNvPr id="8" name="TextBox 7"/>
          <p:cNvSpPr txBox="1"/>
          <p:nvPr/>
        </p:nvSpPr>
        <p:spPr>
          <a:xfrm>
            <a:off x="845812" y="5842337"/>
            <a:ext cx="7778989" cy="646331"/>
          </a:xfrm>
          <a:prstGeom prst="rect">
            <a:avLst/>
          </a:prstGeom>
          <a:noFill/>
        </p:spPr>
        <p:txBody>
          <a:bodyPr wrap="square" rtlCol="0">
            <a:spAutoFit/>
          </a:bodyPr>
          <a:lstStyle/>
          <a:p>
            <a:r>
              <a:rPr lang="en-US" dirty="0"/>
              <a:t>the Middle East is now the world’s fourth largest region </a:t>
            </a:r>
            <a:r>
              <a:rPr lang="en-US" dirty="0" smtClean="0"/>
              <a:t>for research </a:t>
            </a:r>
            <a:r>
              <a:rPr lang="en-US" dirty="0"/>
              <a:t>on text and data mining, led </a:t>
            </a:r>
            <a:r>
              <a:rPr lang="en-US" b="1" dirty="0"/>
              <a:t>by Iran and Turkey</a:t>
            </a:r>
            <a:r>
              <a:rPr lang="en-US" dirty="0"/>
              <a:t>.</a:t>
            </a:r>
          </a:p>
        </p:txBody>
      </p:sp>
    </p:spTree>
    <p:extLst>
      <p:ext uri="{BB962C8B-B14F-4D97-AF65-F5344CB8AC3E}">
        <p14:creationId xmlns:p14="http://schemas.microsoft.com/office/powerpoint/2010/main" val="373507398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254000"/>
            <a:ext cx="9144000" cy="6333450"/>
          </a:xfrm>
          <a:prstGeom prst="rect">
            <a:avLst/>
          </a:prstGeom>
        </p:spPr>
      </p:pic>
      <p:sp>
        <p:nvSpPr>
          <p:cNvPr id="7" name="TextBox 6"/>
          <p:cNvSpPr txBox="1"/>
          <p:nvPr/>
        </p:nvSpPr>
        <p:spPr>
          <a:xfrm>
            <a:off x="2153019" y="5894952"/>
            <a:ext cx="6724317" cy="461665"/>
          </a:xfrm>
          <a:prstGeom prst="rect">
            <a:avLst/>
          </a:prstGeom>
          <a:solidFill>
            <a:schemeClr val="bg1"/>
          </a:solidFill>
          <a:ln>
            <a:solidFill>
              <a:schemeClr val="tx1"/>
            </a:solidFill>
          </a:ln>
        </p:spPr>
        <p:txBody>
          <a:bodyPr wrap="none" rtlCol="0">
            <a:spAutoFit/>
          </a:bodyPr>
          <a:lstStyle/>
          <a:p>
            <a:r>
              <a:rPr lang="en-US" sz="2400" b="1" dirty="0" err="1" smtClean="0">
                <a:solidFill>
                  <a:srgbClr val="FF0000"/>
                </a:solidFill>
              </a:rPr>
              <a:t>ContentMine</a:t>
            </a:r>
            <a:r>
              <a:rPr lang="en-US" sz="2400" b="1" dirty="0" smtClean="0">
                <a:solidFill>
                  <a:srgbClr val="FF0000"/>
                </a:solidFill>
              </a:rPr>
              <a:t> software can do this in a few minutes</a:t>
            </a:r>
            <a:endParaRPr lang="en-US" sz="2400" b="1" dirty="0">
              <a:solidFill>
                <a:srgbClr val="FF0000"/>
              </a:solidFill>
            </a:endParaRPr>
          </a:p>
        </p:txBody>
      </p:sp>
      <p:sp>
        <p:nvSpPr>
          <p:cNvPr id="8" name="TextBox 7"/>
          <p:cNvSpPr txBox="1"/>
          <p:nvPr/>
        </p:nvSpPr>
        <p:spPr>
          <a:xfrm>
            <a:off x="254916" y="2212016"/>
            <a:ext cx="5710197" cy="3046988"/>
          </a:xfrm>
          <a:prstGeom prst="rect">
            <a:avLst/>
          </a:prstGeom>
          <a:solidFill>
            <a:schemeClr val="bg1"/>
          </a:solidFill>
          <a:ln>
            <a:solidFill>
              <a:srgbClr val="FF0000"/>
            </a:solidFill>
          </a:ln>
        </p:spPr>
        <p:txBody>
          <a:bodyPr wrap="square" rtlCol="0">
            <a:spAutoFit/>
          </a:bodyPr>
          <a:lstStyle/>
          <a:p>
            <a:r>
              <a:rPr lang="en-US" sz="2400" b="1" i="1" dirty="0" smtClean="0">
                <a:solidFill>
                  <a:srgbClr val="FF0000"/>
                </a:solidFill>
              </a:rPr>
              <a:t>Polly: “there </a:t>
            </a:r>
            <a:r>
              <a:rPr lang="en-US" sz="2400" b="1" i="1" dirty="0">
                <a:solidFill>
                  <a:srgbClr val="FF0000"/>
                </a:solidFill>
              </a:rPr>
              <a:t>were 10,000 abstracts and due </a:t>
            </a:r>
            <a:endParaRPr lang="en-US" sz="2400" b="1" i="1" dirty="0" smtClean="0">
              <a:solidFill>
                <a:srgbClr val="FF0000"/>
              </a:solidFill>
            </a:endParaRPr>
          </a:p>
          <a:p>
            <a:r>
              <a:rPr lang="en-US" sz="2400" b="1" i="1" dirty="0" smtClean="0">
                <a:solidFill>
                  <a:srgbClr val="FF0000"/>
                </a:solidFill>
              </a:rPr>
              <a:t>to time pressures, </a:t>
            </a:r>
            <a:r>
              <a:rPr lang="en-US" sz="2400" b="1" i="1" dirty="0">
                <a:solidFill>
                  <a:srgbClr val="FF0000"/>
                </a:solidFill>
              </a:rPr>
              <a:t>we split this between </a:t>
            </a:r>
            <a:r>
              <a:rPr lang="en-US" sz="2400" b="1" i="1" dirty="0" smtClean="0">
                <a:solidFill>
                  <a:srgbClr val="FF0000"/>
                </a:solidFill>
              </a:rPr>
              <a:t>6 researchers</a:t>
            </a:r>
            <a:r>
              <a:rPr lang="en-US" sz="2400" b="1" i="1" dirty="0">
                <a:solidFill>
                  <a:srgbClr val="FF0000"/>
                </a:solidFill>
              </a:rPr>
              <a:t>. It took about </a:t>
            </a:r>
            <a:r>
              <a:rPr lang="en-US" sz="2400" b="1" i="1" dirty="0" smtClean="0">
                <a:solidFill>
                  <a:srgbClr val="FF0000"/>
                </a:solidFill>
              </a:rPr>
              <a:t>2</a:t>
            </a:r>
            <a:r>
              <a:rPr lang="en-US" sz="2400" b="1" i="1" dirty="0">
                <a:solidFill>
                  <a:srgbClr val="FF0000"/>
                </a:solidFill>
              </a:rPr>
              <a:t>-3 days of work (working only on this) to get through </a:t>
            </a:r>
            <a:endParaRPr lang="en-US" sz="2400" b="1" i="1" dirty="0" smtClean="0">
              <a:solidFill>
                <a:srgbClr val="FF0000"/>
              </a:solidFill>
            </a:endParaRPr>
          </a:p>
          <a:p>
            <a:r>
              <a:rPr lang="en-US" sz="2400" b="1" i="1" dirty="0" smtClean="0">
                <a:solidFill>
                  <a:srgbClr val="FF0000"/>
                </a:solidFill>
              </a:rPr>
              <a:t>~</a:t>
            </a:r>
            <a:r>
              <a:rPr lang="en-US" sz="2400" b="1" i="1" dirty="0">
                <a:solidFill>
                  <a:srgbClr val="FF0000"/>
                </a:solidFill>
              </a:rPr>
              <a:t>1,600 papers each. So, at a minimum </a:t>
            </a:r>
            <a:r>
              <a:rPr lang="en-US" sz="2400" b="1" i="1" dirty="0" smtClean="0">
                <a:solidFill>
                  <a:srgbClr val="FF0000"/>
                </a:solidFill>
              </a:rPr>
              <a:t>this</a:t>
            </a:r>
          </a:p>
          <a:p>
            <a:r>
              <a:rPr lang="en-US" sz="2400" b="1" i="1" dirty="0" smtClean="0">
                <a:solidFill>
                  <a:srgbClr val="FF0000"/>
                </a:solidFill>
              </a:rPr>
              <a:t> </a:t>
            </a:r>
            <a:r>
              <a:rPr lang="en-US" sz="2400" b="1" i="1" dirty="0">
                <a:solidFill>
                  <a:srgbClr val="FF0000"/>
                </a:solidFill>
              </a:rPr>
              <a:t>equates to </a:t>
            </a:r>
            <a:r>
              <a:rPr lang="en-US" sz="2400" b="1" i="1" dirty="0" smtClean="0">
                <a:solidFill>
                  <a:srgbClr val="FF0000"/>
                </a:solidFill>
              </a:rPr>
              <a:t>12 </a:t>
            </a:r>
            <a:r>
              <a:rPr lang="en-US" sz="2400" b="1" i="1" dirty="0">
                <a:solidFill>
                  <a:srgbClr val="FF0000"/>
                </a:solidFill>
              </a:rPr>
              <a:t>days of full-time work (and would normally be done </a:t>
            </a:r>
            <a:r>
              <a:rPr lang="en-US" sz="2400" b="1" i="1" dirty="0" smtClean="0">
                <a:solidFill>
                  <a:srgbClr val="FF0000"/>
                </a:solidFill>
              </a:rPr>
              <a:t>over </a:t>
            </a:r>
            <a:r>
              <a:rPr lang="en-US" sz="2400" b="1" i="1" dirty="0">
                <a:solidFill>
                  <a:srgbClr val="FF0000"/>
                </a:solidFill>
              </a:rPr>
              <a:t>several weeks under normal time pressures)</a:t>
            </a:r>
            <a:r>
              <a:rPr lang="en-US" sz="2400" b="1" i="1" dirty="0" smtClean="0">
                <a:solidFill>
                  <a:srgbClr val="FF0000"/>
                </a:solidFill>
              </a:rPr>
              <a:t>.” </a:t>
            </a:r>
            <a:endParaRPr lang="en-US" sz="2400" b="1" i="1" dirty="0">
              <a:solidFill>
                <a:srgbClr val="FF0000"/>
              </a:solidFill>
            </a:endParaRPr>
          </a:p>
        </p:txBody>
      </p:sp>
    </p:spTree>
    <p:extLst>
      <p:ext uri="{BB962C8B-B14F-4D97-AF65-F5344CB8AC3E}">
        <p14:creationId xmlns:p14="http://schemas.microsoft.com/office/powerpoint/2010/main" val="281447225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5888</TotalTime>
  <Words>4733</Words>
  <Application>Microsoft Macintosh PowerPoint</Application>
  <PresentationFormat>On-screen Show (4:3)</PresentationFormat>
  <Paragraphs>384</Paragraphs>
  <Slides>82</Slides>
  <Notes>7</Notes>
  <HiddenSlides>0</HiddenSlides>
  <MMClips>0</MMClips>
  <ScaleCrop>false</ScaleCrop>
  <HeadingPairs>
    <vt:vector size="4" baseType="variant">
      <vt:variant>
        <vt:lpstr>Theme</vt:lpstr>
      </vt:variant>
      <vt:variant>
        <vt:i4>1</vt:i4>
      </vt:variant>
      <vt:variant>
        <vt:lpstr>Slide Titles</vt:lpstr>
      </vt:variant>
      <vt:variant>
        <vt:i4>82</vt:i4>
      </vt:variant>
    </vt:vector>
  </HeadingPairs>
  <TitlesOfParts>
    <vt:vector size="83" baseType="lpstr">
      <vt:lpstr>Office Theme</vt:lpstr>
      <vt:lpstr>PowerPoint Presentation</vt:lpstr>
      <vt:lpstr>PowerPoint Presentation</vt:lpstr>
      <vt:lpstr>PowerPoint Presentation</vt:lpstr>
      <vt:lpstr>#megapub451 [1]</vt:lpstr>
      <vt:lpstr>Opening Knowledge overcomes injustice</vt:lpstr>
      <vt:lpstr>PowerPoint Presentation</vt:lpstr>
      <vt:lpstr>Scholarly publishing is “Big Data”</vt:lpstr>
      <vt:lpstr>PowerPoint Presentation</vt:lpstr>
      <vt:lpstr>PowerPoint Presentation</vt:lpstr>
      <vt:lpstr>PowerPoint Presentation</vt:lpstr>
      <vt:lpstr>PowerPoint Presentation</vt:lpstr>
      <vt:lpstr>PowerPoint Presentation</vt:lpstr>
      <vt:lpstr>PowerPoint Presentation</vt:lpstr>
      <vt:lpstr>And now the main problem…</vt:lpstr>
      <vt:lpstr>PowerPoint Presentation</vt:lpstr>
      <vt:lpstr>PowerPoint Presentation</vt:lpstr>
      <vt:lpstr>PowerPoint Presentation</vt:lpstr>
      <vt:lpstr>STM Publishers prevent Mining</vt:lpstr>
      <vt:lpstr>Copyright Problems</vt:lpstr>
      <vt:lpstr>Julia Reda MEP</vt:lpstr>
      <vt:lpstr>PowerPoint Presentation</vt:lpstr>
      <vt:lpstr>Scholarly infrastructure becomes closed</vt:lpstr>
      <vt:lpstr>PowerPoint Presentation</vt:lpstr>
      <vt:lpstr>PowerPoint Presentation</vt:lpstr>
      <vt:lpstr>PowerPoint Presentation</vt:lpstr>
      <vt:lpstr>PowerPoint Presentation</vt:lpstr>
      <vt:lpstr>PowerPoint Presentation</vt:lpstr>
      <vt:lpstr>Neocolonialism </vt:lpstr>
      <vt:lpstr>Knowledge Neocolonialism/Capitalism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“Free” and “Open”</vt:lpstr>
      <vt:lpstr>Critical Historical Open Events</vt:lpstr>
      <vt:lpstr>PowerPoint Presentation</vt:lpstr>
      <vt:lpstr>PowerPoint Presentation</vt:lpstr>
      <vt:lpstr>The Digital Enlightenment: some of my icons</vt:lpstr>
      <vt:lpstr>We must control our scholarship</vt:lpstr>
      <vt:lpstr>Neocolonialism </vt:lpstr>
      <vt:lpstr>Knowledge Neocolonialism/Capitalism</vt:lpstr>
      <vt:lpstr>Immediate reply from Leslie Chan</vt:lpstr>
      <vt:lpstr>PowerPoint Presentation</vt:lpstr>
      <vt:lpstr>PowerPoint Presentation</vt:lpstr>
      <vt:lpstr>PowerPoint Presentation</vt:lpstr>
      <vt:lpstr>The Right to Read is</vt:lpstr>
      <vt:lpstr>PowerPoint Presentation</vt:lpstr>
      <vt:lpstr>PowerPoint Presentation</vt:lpstr>
      <vt:lpstr>PowerPoint Presentation</vt:lpstr>
      <vt:lpstr>PowerPoint Presentation</vt:lpstr>
      <vt:lpstr>PowerPoint Presentation</vt:lpstr>
      <vt:lpstr>PowerPoint Presentation</vt:lpstr>
      <vt:lpstr>Open Scholarship must build its own discovery system before it is too late</vt:lpstr>
      <vt:lpstr>PowerPoint Presentation</vt:lpstr>
      <vt:lpstr>PowerPoint Presentation</vt:lpstr>
      <vt:lpstr>Neo Christopher Chung</vt:lpstr>
      <vt:lpstr>Alexandra Bannach-Brown</vt:lpstr>
      <vt:lpstr>Lars Willighagen</vt:lpstr>
      <vt:lpstr>Some Children  of the Digital Enlightenment</vt:lpstr>
      <vt:lpstr>PowerPoint Presentation</vt:lpstr>
      <vt:lpstr>The Digital Enlightenment: some of my icons</vt:lpstr>
      <vt:lpstr>Julia Reda, Pirate MEP, running ContentMine software to liberate science 2016-04-16</vt:lpstr>
      <vt:lpstr>ContentMine Scientist’s workbench</vt:lpstr>
      <vt:lpstr>PowerPoint Presentation</vt:lpstr>
      <vt:lpstr>PowerPoint Presentation</vt:lpstr>
      <vt:lpstr>PowerPoint Presentation</vt:lpstr>
      <vt:lpstr>Where to reposit published crystallography?</vt:lpstr>
      <vt:lpstr>PowerPoint Presentation</vt:lpstr>
      <vt:lpstr>PowerPoint Presentation</vt:lpstr>
      <vt:lpstr>PowerPoint Presentation</vt:lpstr>
      <vt:lpstr>PowerPoint Presentation</vt:lpstr>
      <vt:lpstr>Disruption </vt:lpstr>
      <vt:lpstr>Our Future?</vt:lpstr>
      <vt:lpstr>Some WikiFactMine dictionaries*</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Murray-Rust</dc:creator>
  <cp:lastModifiedBy>Peter Murray-Rust</cp:lastModifiedBy>
  <cp:revision>249</cp:revision>
  <dcterms:created xsi:type="dcterms:W3CDTF">2016-12-10T10:57:49Z</dcterms:created>
  <dcterms:modified xsi:type="dcterms:W3CDTF">2018-04-21T10:23:36Z</dcterms:modified>
</cp:coreProperties>
</file>